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64" r:id="rId3"/>
    <p:sldId id="259" r:id="rId4"/>
    <p:sldId id="265" r:id="rId5"/>
    <p:sldId id="257" r:id="rId6"/>
    <p:sldId id="260" r:id="rId7"/>
    <p:sldId id="261" r:id="rId8"/>
    <p:sldId id="266" r:id="rId9"/>
    <p:sldId id="297" r:id="rId10"/>
    <p:sldId id="262" r:id="rId11"/>
    <p:sldId id="296" r:id="rId12"/>
    <p:sldId id="263" r:id="rId13"/>
    <p:sldId id="267" r:id="rId14"/>
    <p:sldId id="269" r:id="rId15"/>
    <p:sldId id="268" r:id="rId16"/>
    <p:sldId id="270" r:id="rId17"/>
    <p:sldId id="271" r:id="rId18"/>
    <p:sldId id="272" r:id="rId19"/>
    <p:sldId id="274" r:id="rId20"/>
    <p:sldId id="273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9" r:id="rId33"/>
    <p:sldId id="300" r:id="rId34"/>
    <p:sldId id="302" r:id="rId35"/>
    <p:sldId id="301" r:id="rId36"/>
    <p:sldId id="287" r:id="rId37"/>
    <p:sldId id="295" r:id="rId38"/>
    <p:sldId id="288" r:id="rId39"/>
    <p:sldId id="289" r:id="rId40"/>
    <p:sldId id="290" r:id="rId41"/>
    <p:sldId id="291" r:id="rId42"/>
    <p:sldId id="292" r:id="rId43"/>
    <p:sldId id="293" r:id="rId44"/>
    <p:sldId id="298" r:id="rId4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60"/>
  </p:normalViewPr>
  <p:slideViewPr>
    <p:cSldViewPr>
      <p:cViewPr>
        <p:scale>
          <a:sx n="60" d="100"/>
          <a:sy n="60" d="100"/>
        </p:scale>
        <p:origin x="-1046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0AD8B5-A454-4B59-857B-782527C3D54E}" type="doc">
      <dgm:prSet loTypeId="urn:microsoft.com/office/officeart/2005/8/layout/orgChart1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MX"/>
        </a:p>
      </dgm:t>
    </dgm:pt>
    <dgm:pt modelId="{9ED659AC-5633-42C1-99D4-238156E3DCB9}">
      <dgm:prSet phldrT="[Texto]" custT="1"/>
      <dgm:spPr/>
      <dgm:t>
        <a:bodyPr/>
        <a:lstStyle/>
        <a:p>
          <a:r>
            <a:rPr lang="es-MX" sz="2000" b="1" smtClean="0">
              <a:latin typeface="Arial" pitchFamily="34" charset="0"/>
              <a:cs typeface="Arial" pitchFamily="34" charset="0"/>
            </a:rPr>
            <a:t>Metodología de las acciones</a:t>
          </a:r>
          <a:endParaRPr lang="es-MX" sz="2000" b="1" dirty="0">
            <a:latin typeface="Arial" pitchFamily="34" charset="0"/>
            <a:cs typeface="Arial" pitchFamily="34" charset="0"/>
          </a:endParaRPr>
        </a:p>
      </dgm:t>
    </dgm:pt>
    <dgm:pt modelId="{E1E2A143-9959-4514-A867-60EFA0AB6327}" type="parTrans" cxnId="{7290D67D-D558-446E-B1F3-7F3EC0FBB389}">
      <dgm:prSet/>
      <dgm:spPr/>
      <dgm:t>
        <a:bodyPr/>
        <a:lstStyle/>
        <a:p>
          <a:endParaRPr lang="es-MX" sz="1600">
            <a:latin typeface="Arial" pitchFamily="34" charset="0"/>
            <a:cs typeface="Arial" pitchFamily="34" charset="0"/>
          </a:endParaRPr>
        </a:p>
      </dgm:t>
    </dgm:pt>
    <dgm:pt modelId="{28E1B2DB-D813-49F1-9B81-25707035C2EF}" type="sibTrans" cxnId="{7290D67D-D558-446E-B1F3-7F3EC0FBB389}">
      <dgm:prSet/>
      <dgm:spPr/>
      <dgm:t>
        <a:bodyPr/>
        <a:lstStyle/>
        <a:p>
          <a:endParaRPr lang="es-MX" sz="1600">
            <a:latin typeface="Arial" pitchFamily="34" charset="0"/>
            <a:cs typeface="Arial" pitchFamily="34" charset="0"/>
          </a:endParaRPr>
        </a:p>
      </dgm:t>
    </dgm:pt>
    <dgm:pt modelId="{B5DB218C-0A9D-4365-8692-4CA5C7408A52}">
      <dgm:prSet phldrT="[Texto]" custT="1"/>
      <dgm:spPr/>
      <dgm:t>
        <a:bodyPr/>
        <a:lstStyle/>
        <a:p>
          <a:r>
            <a:rPr lang="es-MX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Exploración</a:t>
          </a:r>
          <a:endParaRPr lang="es-MX" sz="16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830FD5FD-7632-4A02-B1B9-A69762533783}" type="parTrans" cxnId="{5C33F2D9-64DA-49D3-9FC7-95A83792E0BD}">
      <dgm:prSet/>
      <dgm:spPr/>
      <dgm:t>
        <a:bodyPr/>
        <a:lstStyle/>
        <a:p>
          <a:endParaRPr lang="es-MX" sz="1600">
            <a:latin typeface="Arial" pitchFamily="34" charset="0"/>
            <a:cs typeface="Arial" pitchFamily="34" charset="0"/>
          </a:endParaRPr>
        </a:p>
      </dgm:t>
    </dgm:pt>
    <dgm:pt modelId="{406E911B-0AFD-41A5-B344-7184B3FD1C38}" type="sibTrans" cxnId="{5C33F2D9-64DA-49D3-9FC7-95A83792E0BD}">
      <dgm:prSet/>
      <dgm:spPr/>
      <dgm:t>
        <a:bodyPr/>
        <a:lstStyle/>
        <a:p>
          <a:endParaRPr lang="es-MX" sz="1600">
            <a:latin typeface="Arial" pitchFamily="34" charset="0"/>
            <a:cs typeface="Arial" pitchFamily="34" charset="0"/>
          </a:endParaRPr>
        </a:p>
      </dgm:t>
    </dgm:pt>
    <dgm:pt modelId="{C34B7BA2-5CB1-43E9-8548-DCAD9EB4EB4E}">
      <dgm:prSet phldrT="[Texto]" custT="1"/>
      <dgm:spPr/>
      <dgm:t>
        <a:bodyPr/>
        <a:lstStyle/>
        <a:p>
          <a:r>
            <a:rPr lang="es-MX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Rutas de vigilancia</a:t>
          </a:r>
          <a:endParaRPr lang="es-MX" sz="16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B9EE3A3E-06F7-4048-B251-73F4794B619F}" type="parTrans" cxnId="{9BF12CEE-54D5-4154-8A1A-2EB2AF0B9C0F}">
      <dgm:prSet/>
      <dgm:spPr/>
      <dgm:t>
        <a:bodyPr/>
        <a:lstStyle/>
        <a:p>
          <a:endParaRPr lang="es-MX" sz="1600">
            <a:latin typeface="Arial" pitchFamily="34" charset="0"/>
            <a:cs typeface="Arial" pitchFamily="34" charset="0"/>
          </a:endParaRPr>
        </a:p>
      </dgm:t>
    </dgm:pt>
    <dgm:pt modelId="{06105954-FF01-45EF-B600-5EE56DCC9A12}" type="sibTrans" cxnId="{9BF12CEE-54D5-4154-8A1A-2EB2AF0B9C0F}">
      <dgm:prSet/>
      <dgm:spPr/>
      <dgm:t>
        <a:bodyPr/>
        <a:lstStyle/>
        <a:p>
          <a:endParaRPr lang="es-MX" sz="1600">
            <a:latin typeface="Arial" pitchFamily="34" charset="0"/>
            <a:cs typeface="Arial" pitchFamily="34" charset="0"/>
          </a:endParaRPr>
        </a:p>
      </dgm:t>
    </dgm:pt>
    <dgm:pt modelId="{4A867F0A-C093-416D-A06C-32938CA83607}">
      <dgm:prSet phldrT="[Texto]" custT="1"/>
      <dgm:spPr/>
      <dgm:t>
        <a:bodyPr/>
        <a:lstStyle/>
        <a:p>
          <a:r>
            <a:rPr lang="es-MX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Rutas de trampeo</a:t>
          </a:r>
          <a:endParaRPr lang="es-MX" sz="16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77B6E2B4-BF6F-4267-BBE6-7AB7503C71D0}" type="parTrans" cxnId="{6927BD3B-609D-4007-BD26-52FDBE24D58D}">
      <dgm:prSet/>
      <dgm:spPr/>
      <dgm:t>
        <a:bodyPr/>
        <a:lstStyle/>
        <a:p>
          <a:endParaRPr lang="es-MX" sz="1600">
            <a:latin typeface="Arial" pitchFamily="34" charset="0"/>
            <a:cs typeface="Arial" pitchFamily="34" charset="0"/>
          </a:endParaRPr>
        </a:p>
      </dgm:t>
    </dgm:pt>
    <dgm:pt modelId="{D5FA1668-570B-4A4C-90FF-18FD647CFDE7}" type="sibTrans" cxnId="{6927BD3B-609D-4007-BD26-52FDBE24D58D}">
      <dgm:prSet/>
      <dgm:spPr/>
      <dgm:t>
        <a:bodyPr/>
        <a:lstStyle/>
        <a:p>
          <a:endParaRPr lang="es-MX" sz="1600">
            <a:latin typeface="Arial" pitchFamily="34" charset="0"/>
            <a:cs typeface="Arial" pitchFamily="34" charset="0"/>
          </a:endParaRPr>
        </a:p>
      </dgm:t>
    </dgm:pt>
    <dgm:pt modelId="{E9C4D6EF-420C-4F7E-A434-1CBA3DD2F782}">
      <dgm:prSet custT="1"/>
      <dgm:spPr/>
      <dgm:t>
        <a:bodyPr/>
        <a:lstStyle/>
        <a:p>
          <a:r>
            <a:rPr lang="es-MX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Cultivo de aguacate: zonas de alto riesgo=áreas no mayores a 5 ha y guardia griega</a:t>
          </a:r>
          <a:endParaRPr lang="es-MX" sz="16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2E2CB779-912E-4802-943C-080732A8C6E9}" type="parTrans" cxnId="{5EEEADE5-7060-42B5-B246-20E89CD288A1}">
      <dgm:prSet/>
      <dgm:spPr/>
      <dgm:t>
        <a:bodyPr/>
        <a:lstStyle/>
        <a:p>
          <a:endParaRPr lang="es-MX" sz="1600">
            <a:latin typeface="Arial" pitchFamily="34" charset="0"/>
            <a:cs typeface="Arial" pitchFamily="34" charset="0"/>
          </a:endParaRPr>
        </a:p>
      </dgm:t>
    </dgm:pt>
    <dgm:pt modelId="{E99B382A-5D90-452E-BBA7-28CD153A58F1}" type="sibTrans" cxnId="{5EEEADE5-7060-42B5-B246-20E89CD288A1}">
      <dgm:prSet/>
      <dgm:spPr/>
      <dgm:t>
        <a:bodyPr/>
        <a:lstStyle/>
        <a:p>
          <a:endParaRPr lang="es-MX" sz="1600">
            <a:latin typeface="Arial" pitchFamily="34" charset="0"/>
            <a:cs typeface="Arial" pitchFamily="34" charset="0"/>
          </a:endParaRPr>
        </a:p>
      </dgm:t>
    </dgm:pt>
    <dgm:pt modelId="{E18B9C21-4E7D-420B-A4E6-26B132CA08CE}">
      <dgm:prSet custT="1"/>
      <dgm:spPr/>
      <dgm:t>
        <a:bodyPr/>
        <a:lstStyle/>
        <a:p>
          <a:r>
            <a:rPr lang="es-MX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10 puntos de vigilancia</a:t>
          </a:r>
        </a:p>
        <a:p>
          <a:r>
            <a:rPr lang="es-MX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Revisión mensual</a:t>
          </a:r>
        </a:p>
        <a:p>
          <a:r>
            <a:rPr lang="es-MX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CPRA-RV#-PV# </a:t>
          </a:r>
        </a:p>
        <a:p>
          <a:r>
            <a:rPr lang="es-MX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Cada ruta de vigilancia (2-3 Km, alamedas, parques y traspatios)</a:t>
          </a:r>
          <a:endParaRPr lang="es-MX" sz="16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E7F38E24-A9E3-4077-9AF4-0FC5A1CEFF03}" type="parTrans" cxnId="{398F94BA-AA8D-4AE2-953F-0E3B0AD89000}">
      <dgm:prSet/>
      <dgm:spPr/>
      <dgm:t>
        <a:bodyPr/>
        <a:lstStyle/>
        <a:p>
          <a:endParaRPr lang="es-MX" sz="1600">
            <a:latin typeface="Arial" pitchFamily="34" charset="0"/>
            <a:cs typeface="Arial" pitchFamily="34" charset="0"/>
          </a:endParaRPr>
        </a:p>
      </dgm:t>
    </dgm:pt>
    <dgm:pt modelId="{76DAF595-6D7B-4084-B7B5-C8BE29B37CC0}" type="sibTrans" cxnId="{398F94BA-AA8D-4AE2-953F-0E3B0AD89000}">
      <dgm:prSet/>
      <dgm:spPr/>
      <dgm:t>
        <a:bodyPr/>
        <a:lstStyle/>
        <a:p>
          <a:endParaRPr lang="es-MX" sz="1600">
            <a:latin typeface="Arial" pitchFamily="34" charset="0"/>
            <a:cs typeface="Arial" pitchFamily="34" charset="0"/>
          </a:endParaRPr>
        </a:p>
      </dgm:t>
    </dgm:pt>
    <dgm:pt modelId="{A2B9A3E4-859E-4F29-915C-C9D833DB6B6B}">
      <dgm:prSet custT="1"/>
      <dgm:spPr/>
      <dgm:t>
        <a:bodyPr/>
        <a:lstStyle/>
        <a:p>
          <a:r>
            <a:rPr lang="es-MX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Cada/10 trampas</a:t>
          </a:r>
        </a:p>
        <a:p>
          <a:r>
            <a:rPr lang="es-MX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1 trampa/10ha en zonas de riesgo</a:t>
          </a:r>
        </a:p>
        <a:p>
          <a:r>
            <a:rPr lang="es-MX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Revisión semanal</a:t>
          </a:r>
        </a:p>
        <a:p>
          <a:r>
            <a:rPr lang="es-MX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CPRA-RT#-T#</a:t>
          </a:r>
        </a:p>
        <a:p>
          <a:endParaRPr lang="es-MX" sz="16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04E2F477-6962-4104-8FC9-5EEB977B818B}" type="parTrans" cxnId="{F59BD5AC-78BE-480E-8C2B-02B787ACA4F3}">
      <dgm:prSet/>
      <dgm:spPr/>
      <dgm:t>
        <a:bodyPr/>
        <a:lstStyle/>
        <a:p>
          <a:endParaRPr lang="es-MX" sz="1600">
            <a:latin typeface="Arial" pitchFamily="34" charset="0"/>
            <a:cs typeface="Arial" pitchFamily="34" charset="0"/>
          </a:endParaRPr>
        </a:p>
      </dgm:t>
    </dgm:pt>
    <dgm:pt modelId="{AA98B39F-1E93-4A9D-95C7-B952DB478F30}" type="sibTrans" cxnId="{F59BD5AC-78BE-480E-8C2B-02B787ACA4F3}">
      <dgm:prSet/>
      <dgm:spPr/>
      <dgm:t>
        <a:bodyPr/>
        <a:lstStyle/>
        <a:p>
          <a:endParaRPr lang="es-MX" sz="1600">
            <a:latin typeface="Arial" pitchFamily="34" charset="0"/>
            <a:cs typeface="Arial" pitchFamily="34" charset="0"/>
          </a:endParaRPr>
        </a:p>
      </dgm:t>
    </dgm:pt>
    <dgm:pt modelId="{E307CEB1-336D-4D46-B996-2CC1F90E3159}" type="pres">
      <dgm:prSet presAssocID="{B10AD8B5-A454-4B59-857B-782527C3D54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B1EC8646-BBFF-4507-8F33-5ED653AC1E64}" type="pres">
      <dgm:prSet presAssocID="{9ED659AC-5633-42C1-99D4-238156E3DCB9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EDB7F155-1164-470E-827B-EBC2CE4289CF}" type="pres">
      <dgm:prSet presAssocID="{9ED659AC-5633-42C1-99D4-238156E3DCB9}" presName="rootComposite1" presStyleCnt="0"/>
      <dgm:spPr/>
      <dgm:t>
        <a:bodyPr/>
        <a:lstStyle/>
        <a:p>
          <a:endParaRPr lang="es-MX"/>
        </a:p>
      </dgm:t>
    </dgm:pt>
    <dgm:pt modelId="{577D7510-4131-4F45-A757-2A08718BA060}" type="pres">
      <dgm:prSet presAssocID="{9ED659AC-5633-42C1-99D4-238156E3DCB9}" presName="rootText1" presStyleLbl="node0" presStyleIdx="0" presStyleCnt="1" custLinFactNeighborY="-2117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C221E89-DB28-43D9-B21C-C57D126B5A81}" type="pres">
      <dgm:prSet presAssocID="{9ED659AC-5633-42C1-99D4-238156E3DCB9}" presName="rootConnector1" presStyleLbl="node1" presStyleIdx="0" presStyleCnt="0"/>
      <dgm:spPr/>
      <dgm:t>
        <a:bodyPr/>
        <a:lstStyle/>
        <a:p>
          <a:endParaRPr lang="es-MX"/>
        </a:p>
      </dgm:t>
    </dgm:pt>
    <dgm:pt modelId="{A6EF61E8-CA1F-45CF-91C0-64BD6F85BF68}" type="pres">
      <dgm:prSet presAssocID="{9ED659AC-5633-42C1-99D4-238156E3DCB9}" presName="hierChild2" presStyleCnt="0"/>
      <dgm:spPr/>
      <dgm:t>
        <a:bodyPr/>
        <a:lstStyle/>
        <a:p>
          <a:endParaRPr lang="es-MX"/>
        </a:p>
      </dgm:t>
    </dgm:pt>
    <dgm:pt modelId="{08B40949-9908-410C-ACC2-C549C1DB6B50}" type="pres">
      <dgm:prSet presAssocID="{830FD5FD-7632-4A02-B1B9-A69762533783}" presName="Name37" presStyleLbl="parChTrans1D2" presStyleIdx="0" presStyleCnt="3"/>
      <dgm:spPr/>
      <dgm:t>
        <a:bodyPr/>
        <a:lstStyle/>
        <a:p>
          <a:endParaRPr lang="es-MX"/>
        </a:p>
      </dgm:t>
    </dgm:pt>
    <dgm:pt modelId="{D71AC46B-3861-4675-80E7-E6ACCEFD23C2}" type="pres">
      <dgm:prSet presAssocID="{B5DB218C-0A9D-4365-8692-4CA5C7408A52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318B4E9E-011F-4BB3-A502-60611D824A9F}" type="pres">
      <dgm:prSet presAssocID="{B5DB218C-0A9D-4365-8692-4CA5C7408A52}" presName="rootComposite" presStyleCnt="0"/>
      <dgm:spPr/>
      <dgm:t>
        <a:bodyPr/>
        <a:lstStyle/>
        <a:p>
          <a:endParaRPr lang="es-MX"/>
        </a:p>
      </dgm:t>
    </dgm:pt>
    <dgm:pt modelId="{978CB8E6-3872-4E1D-ABF6-DD31646DD68A}" type="pres">
      <dgm:prSet presAssocID="{B5DB218C-0A9D-4365-8692-4CA5C7408A52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73469D9-2506-4F21-9B52-C043C18C6621}" type="pres">
      <dgm:prSet presAssocID="{B5DB218C-0A9D-4365-8692-4CA5C7408A52}" presName="rootConnector" presStyleLbl="node2" presStyleIdx="0" presStyleCnt="3"/>
      <dgm:spPr/>
      <dgm:t>
        <a:bodyPr/>
        <a:lstStyle/>
        <a:p>
          <a:endParaRPr lang="es-MX"/>
        </a:p>
      </dgm:t>
    </dgm:pt>
    <dgm:pt modelId="{D7E8FC74-CF34-428B-BDDC-9219E45E4E01}" type="pres">
      <dgm:prSet presAssocID="{B5DB218C-0A9D-4365-8692-4CA5C7408A52}" presName="hierChild4" presStyleCnt="0"/>
      <dgm:spPr/>
      <dgm:t>
        <a:bodyPr/>
        <a:lstStyle/>
        <a:p>
          <a:endParaRPr lang="es-MX"/>
        </a:p>
      </dgm:t>
    </dgm:pt>
    <dgm:pt modelId="{C7E7BFD6-1D30-496E-BCF8-490A0409E3A6}" type="pres">
      <dgm:prSet presAssocID="{2E2CB779-912E-4802-943C-080732A8C6E9}" presName="Name37" presStyleLbl="parChTrans1D3" presStyleIdx="0" presStyleCnt="3"/>
      <dgm:spPr/>
      <dgm:t>
        <a:bodyPr/>
        <a:lstStyle/>
        <a:p>
          <a:endParaRPr lang="es-MX"/>
        </a:p>
      </dgm:t>
    </dgm:pt>
    <dgm:pt modelId="{038071E7-709C-4958-93A9-F09250451273}" type="pres">
      <dgm:prSet presAssocID="{E9C4D6EF-420C-4F7E-A434-1CBA3DD2F782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EC6DAB52-6ADE-4837-8A2E-456546039807}" type="pres">
      <dgm:prSet presAssocID="{E9C4D6EF-420C-4F7E-A434-1CBA3DD2F782}" presName="rootComposite" presStyleCnt="0"/>
      <dgm:spPr/>
      <dgm:t>
        <a:bodyPr/>
        <a:lstStyle/>
        <a:p>
          <a:endParaRPr lang="es-MX"/>
        </a:p>
      </dgm:t>
    </dgm:pt>
    <dgm:pt modelId="{6933EEA3-EF9F-4056-80C9-F828EC066EBC}" type="pres">
      <dgm:prSet presAssocID="{E9C4D6EF-420C-4F7E-A434-1CBA3DD2F782}" presName="rootText" presStyleLbl="node3" presStyleIdx="0" presStyleCnt="3" custScaleX="87999" custScaleY="107975" custLinFactNeighborX="-11008" custLinFactNeighborY="3434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3295AFE-5630-43F6-B0C2-F611DB75FE58}" type="pres">
      <dgm:prSet presAssocID="{E9C4D6EF-420C-4F7E-A434-1CBA3DD2F782}" presName="rootConnector" presStyleLbl="node3" presStyleIdx="0" presStyleCnt="3"/>
      <dgm:spPr/>
      <dgm:t>
        <a:bodyPr/>
        <a:lstStyle/>
        <a:p>
          <a:endParaRPr lang="es-MX"/>
        </a:p>
      </dgm:t>
    </dgm:pt>
    <dgm:pt modelId="{A75EFE48-C5AE-4BDA-A94B-4FF7CA78F8AF}" type="pres">
      <dgm:prSet presAssocID="{E9C4D6EF-420C-4F7E-A434-1CBA3DD2F782}" presName="hierChild4" presStyleCnt="0"/>
      <dgm:spPr/>
      <dgm:t>
        <a:bodyPr/>
        <a:lstStyle/>
        <a:p>
          <a:endParaRPr lang="es-MX"/>
        </a:p>
      </dgm:t>
    </dgm:pt>
    <dgm:pt modelId="{6A5273A3-2ECF-4E0F-9076-13473CFEF1C0}" type="pres">
      <dgm:prSet presAssocID="{E9C4D6EF-420C-4F7E-A434-1CBA3DD2F782}" presName="hierChild5" presStyleCnt="0"/>
      <dgm:spPr/>
      <dgm:t>
        <a:bodyPr/>
        <a:lstStyle/>
        <a:p>
          <a:endParaRPr lang="es-MX"/>
        </a:p>
      </dgm:t>
    </dgm:pt>
    <dgm:pt modelId="{7E60E22C-1DF0-40ED-A87D-1683223FF8EA}" type="pres">
      <dgm:prSet presAssocID="{B5DB218C-0A9D-4365-8692-4CA5C7408A52}" presName="hierChild5" presStyleCnt="0"/>
      <dgm:spPr/>
      <dgm:t>
        <a:bodyPr/>
        <a:lstStyle/>
        <a:p>
          <a:endParaRPr lang="es-MX"/>
        </a:p>
      </dgm:t>
    </dgm:pt>
    <dgm:pt modelId="{F1361CAD-819F-44C3-8987-377FAEF93BAA}" type="pres">
      <dgm:prSet presAssocID="{B9EE3A3E-06F7-4048-B251-73F4794B619F}" presName="Name37" presStyleLbl="parChTrans1D2" presStyleIdx="1" presStyleCnt="3"/>
      <dgm:spPr/>
      <dgm:t>
        <a:bodyPr/>
        <a:lstStyle/>
        <a:p>
          <a:endParaRPr lang="es-MX"/>
        </a:p>
      </dgm:t>
    </dgm:pt>
    <dgm:pt modelId="{0740B686-ADCA-45A0-9AAE-71621F17671F}" type="pres">
      <dgm:prSet presAssocID="{C34B7BA2-5CB1-43E9-8548-DCAD9EB4EB4E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390F4D1C-07D2-4500-80E9-5262660C4347}" type="pres">
      <dgm:prSet presAssocID="{C34B7BA2-5CB1-43E9-8548-DCAD9EB4EB4E}" presName="rootComposite" presStyleCnt="0"/>
      <dgm:spPr/>
      <dgm:t>
        <a:bodyPr/>
        <a:lstStyle/>
        <a:p>
          <a:endParaRPr lang="es-MX"/>
        </a:p>
      </dgm:t>
    </dgm:pt>
    <dgm:pt modelId="{715ED227-DB69-4F23-8BE1-3A028A158939}" type="pres">
      <dgm:prSet presAssocID="{C34B7BA2-5CB1-43E9-8548-DCAD9EB4EB4E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3DF7E67-412E-4295-ADE4-2332420CC814}" type="pres">
      <dgm:prSet presAssocID="{C34B7BA2-5CB1-43E9-8548-DCAD9EB4EB4E}" presName="rootConnector" presStyleLbl="node2" presStyleIdx="1" presStyleCnt="3"/>
      <dgm:spPr/>
      <dgm:t>
        <a:bodyPr/>
        <a:lstStyle/>
        <a:p>
          <a:endParaRPr lang="es-MX"/>
        </a:p>
      </dgm:t>
    </dgm:pt>
    <dgm:pt modelId="{7923903C-3B4E-4275-A33C-702440CCE61C}" type="pres">
      <dgm:prSet presAssocID="{C34B7BA2-5CB1-43E9-8548-DCAD9EB4EB4E}" presName="hierChild4" presStyleCnt="0"/>
      <dgm:spPr/>
      <dgm:t>
        <a:bodyPr/>
        <a:lstStyle/>
        <a:p>
          <a:endParaRPr lang="es-MX"/>
        </a:p>
      </dgm:t>
    </dgm:pt>
    <dgm:pt modelId="{2F7B9638-AE1C-47EB-BDA1-35F3028176B1}" type="pres">
      <dgm:prSet presAssocID="{E7F38E24-A9E3-4077-9AF4-0FC5A1CEFF03}" presName="Name37" presStyleLbl="parChTrans1D3" presStyleIdx="1" presStyleCnt="3"/>
      <dgm:spPr/>
      <dgm:t>
        <a:bodyPr/>
        <a:lstStyle/>
        <a:p>
          <a:endParaRPr lang="es-MX"/>
        </a:p>
      </dgm:t>
    </dgm:pt>
    <dgm:pt modelId="{C51F7852-9F17-4D3C-A177-8051F9317435}" type="pres">
      <dgm:prSet presAssocID="{E18B9C21-4E7D-420B-A4E6-26B132CA08CE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BDF14FD2-562E-4F85-BCC7-F703196A8668}" type="pres">
      <dgm:prSet presAssocID="{E18B9C21-4E7D-420B-A4E6-26B132CA08CE}" presName="rootComposite" presStyleCnt="0"/>
      <dgm:spPr/>
      <dgm:t>
        <a:bodyPr/>
        <a:lstStyle/>
        <a:p>
          <a:endParaRPr lang="es-MX"/>
        </a:p>
      </dgm:t>
    </dgm:pt>
    <dgm:pt modelId="{45DD75C0-4286-42F3-961E-A74A7A06BAC1}" type="pres">
      <dgm:prSet presAssocID="{E18B9C21-4E7D-420B-A4E6-26B132CA08CE}" presName="rootText" presStyleLbl="node3" presStyleIdx="1" presStyleCnt="3" custScaleY="156688" custLinFactNeighborX="-1199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96A513A-0ECD-43C1-9E4D-2C5C5C17AFAE}" type="pres">
      <dgm:prSet presAssocID="{E18B9C21-4E7D-420B-A4E6-26B132CA08CE}" presName="rootConnector" presStyleLbl="node3" presStyleIdx="1" presStyleCnt="3"/>
      <dgm:spPr/>
      <dgm:t>
        <a:bodyPr/>
        <a:lstStyle/>
        <a:p>
          <a:endParaRPr lang="es-MX"/>
        </a:p>
      </dgm:t>
    </dgm:pt>
    <dgm:pt modelId="{040094FA-C284-493D-AA89-6DD53955D42C}" type="pres">
      <dgm:prSet presAssocID="{E18B9C21-4E7D-420B-A4E6-26B132CA08CE}" presName="hierChild4" presStyleCnt="0"/>
      <dgm:spPr/>
      <dgm:t>
        <a:bodyPr/>
        <a:lstStyle/>
        <a:p>
          <a:endParaRPr lang="es-MX"/>
        </a:p>
      </dgm:t>
    </dgm:pt>
    <dgm:pt modelId="{7AD36C24-38A3-4583-8D53-3CA7B8BDFC1E}" type="pres">
      <dgm:prSet presAssocID="{E18B9C21-4E7D-420B-A4E6-26B132CA08CE}" presName="hierChild5" presStyleCnt="0"/>
      <dgm:spPr/>
      <dgm:t>
        <a:bodyPr/>
        <a:lstStyle/>
        <a:p>
          <a:endParaRPr lang="es-MX"/>
        </a:p>
      </dgm:t>
    </dgm:pt>
    <dgm:pt modelId="{8DFC0BBC-8051-4E16-818B-972D8B5F823D}" type="pres">
      <dgm:prSet presAssocID="{C34B7BA2-5CB1-43E9-8548-DCAD9EB4EB4E}" presName="hierChild5" presStyleCnt="0"/>
      <dgm:spPr/>
      <dgm:t>
        <a:bodyPr/>
        <a:lstStyle/>
        <a:p>
          <a:endParaRPr lang="es-MX"/>
        </a:p>
      </dgm:t>
    </dgm:pt>
    <dgm:pt modelId="{E9EDA7C5-0F7D-4386-B09B-A7C6ED823B1C}" type="pres">
      <dgm:prSet presAssocID="{77B6E2B4-BF6F-4267-BBE6-7AB7503C71D0}" presName="Name37" presStyleLbl="parChTrans1D2" presStyleIdx="2" presStyleCnt="3"/>
      <dgm:spPr/>
      <dgm:t>
        <a:bodyPr/>
        <a:lstStyle/>
        <a:p>
          <a:endParaRPr lang="es-MX"/>
        </a:p>
      </dgm:t>
    </dgm:pt>
    <dgm:pt modelId="{A4539DF7-7C64-4108-A911-DD3AFEAA1B6F}" type="pres">
      <dgm:prSet presAssocID="{4A867F0A-C093-416D-A06C-32938CA83607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A419FE4A-FD37-4BBD-8137-3B43C052335D}" type="pres">
      <dgm:prSet presAssocID="{4A867F0A-C093-416D-A06C-32938CA83607}" presName="rootComposite" presStyleCnt="0"/>
      <dgm:spPr/>
      <dgm:t>
        <a:bodyPr/>
        <a:lstStyle/>
        <a:p>
          <a:endParaRPr lang="es-MX"/>
        </a:p>
      </dgm:t>
    </dgm:pt>
    <dgm:pt modelId="{248CAFC5-3935-44D9-83D0-EF5115B56498}" type="pres">
      <dgm:prSet presAssocID="{4A867F0A-C093-416D-A06C-32938CA83607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C8DD47F-3CB9-4BAF-B27C-C0AA0906FCD6}" type="pres">
      <dgm:prSet presAssocID="{4A867F0A-C093-416D-A06C-32938CA83607}" presName="rootConnector" presStyleLbl="node2" presStyleIdx="2" presStyleCnt="3"/>
      <dgm:spPr/>
      <dgm:t>
        <a:bodyPr/>
        <a:lstStyle/>
        <a:p>
          <a:endParaRPr lang="es-MX"/>
        </a:p>
      </dgm:t>
    </dgm:pt>
    <dgm:pt modelId="{AAB8B483-67D9-4BB7-AA90-5655DE9E1C0C}" type="pres">
      <dgm:prSet presAssocID="{4A867F0A-C093-416D-A06C-32938CA83607}" presName="hierChild4" presStyleCnt="0"/>
      <dgm:spPr/>
      <dgm:t>
        <a:bodyPr/>
        <a:lstStyle/>
        <a:p>
          <a:endParaRPr lang="es-MX"/>
        </a:p>
      </dgm:t>
    </dgm:pt>
    <dgm:pt modelId="{92D1D427-0F25-45C3-A3ED-E6A7245AE2FE}" type="pres">
      <dgm:prSet presAssocID="{04E2F477-6962-4104-8FC9-5EEB977B818B}" presName="Name37" presStyleLbl="parChTrans1D3" presStyleIdx="2" presStyleCnt="3"/>
      <dgm:spPr/>
      <dgm:t>
        <a:bodyPr/>
        <a:lstStyle/>
        <a:p>
          <a:endParaRPr lang="es-MX"/>
        </a:p>
      </dgm:t>
    </dgm:pt>
    <dgm:pt modelId="{5A157287-4442-41CC-9819-2E9874A98057}" type="pres">
      <dgm:prSet presAssocID="{A2B9A3E4-859E-4F29-915C-C9D833DB6B6B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0469E1B2-39A9-408B-89F4-F3AD67078B5E}" type="pres">
      <dgm:prSet presAssocID="{A2B9A3E4-859E-4F29-915C-C9D833DB6B6B}" presName="rootComposite" presStyleCnt="0"/>
      <dgm:spPr/>
      <dgm:t>
        <a:bodyPr/>
        <a:lstStyle/>
        <a:p>
          <a:endParaRPr lang="es-MX"/>
        </a:p>
      </dgm:t>
    </dgm:pt>
    <dgm:pt modelId="{B0EE51B5-229E-4F65-84B0-5CC49CD487E2}" type="pres">
      <dgm:prSet presAssocID="{A2B9A3E4-859E-4F29-915C-C9D833DB6B6B}" presName="rootText" presStyleLbl="node3" presStyleIdx="2" presStyleCnt="3" custScaleX="107064" custScaleY="15902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C665909-A921-4AC3-BE20-45223AB2F899}" type="pres">
      <dgm:prSet presAssocID="{A2B9A3E4-859E-4F29-915C-C9D833DB6B6B}" presName="rootConnector" presStyleLbl="node3" presStyleIdx="2" presStyleCnt="3"/>
      <dgm:spPr/>
      <dgm:t>
        <a:bodyPr/>
        <a:lstStyle/>
        <a:p>
          <a:endParaRPr lang="es-MX"/>
        </a:p>
      </dgm:t>
    </dgm:pt>
    <dgm:pt modelId="{5DB76B2B-30FD-4051-9D9C-9F824C716309}" type="pres">
      <dgm:prSet presAssocID="{A2B9A3E4-859E-4F29-915C-C9D833DB6B6B}" presName="hierChild4" presStyleCnt="0"/>
      <dgm:spPr/>
      <dgm:t>
        <a:bodyPr/>
        <a:lstStyle/>
        <a:p>
          <a:endParaRPr lang="es-MX"/>
        </a:p>
      </dgm:t>
    </dgm:pt>
    <dgm:pt modelId="{3B1A82E6-95DE-4A96-A744-EDE2C80084D7}" type="pres">
      <dgm:prSet presAssocID="{A2B9A3E4-859E-4F29-915C-C9D833DB6B6B}" presName="hierChild5" presStyleCnt="0"/>
      <dgm:spPr/>
      <dgm:t>
        <a:bodyPr/>
        <a:lstStyle/>
        <a:p>
          <a:endParaRPr lang="es-MX"/>
        </a:p>
      </dgm:t>
    </dgm:pt>
    <dgm:pt modelId="{FECCBE15-9556-487C-B81D-9C3E45F120C5}" type="pres">
      <dgm:prSet presAssocID="{4A867F0A-C093-416D-A06C-32938CA83607}" presName="hierChild5" presStyleCnt="0"/>
      <dgm:spPr/>
      <dgm:t>
        <a:bodyPr/>
        <a:lstStyle/>
        <a:p>
          <a:endParaRPr lang="es-MX"/>
        </a:p>
      </dgm:t>
    </dgm:pt>
    <dgm:pt modelId="{DBAA3AC1-29F0-4760-8DA5-C6567A6CE800}" type="pres">
      <dgm:prSet presAssocID="{9ED659AC-5633-42C1-99D4-238156E3DCB9}" presName="hierChild3" presStyleCnt="0"/>
      <dgm:spPr/>
      <dgm:t>
        <a:bodyPr/>
        <a:lstStyle/>
        <a:p>
          <a:endParaRPr lang="es-MX"/>
        </a:p>
      </dgm:t>
    </dgm:pt>
  </dgm:ptLst>
  <dgm:cxnLst>
    <dgm:cxn modelId="{957E6832-CF2C-4FFF-8B9D-ED3BB4002BDE}" type="presOf" srcId="{E9C4D6EF-420C-4F7E-A434-1CBA3DD2F782}" destId="{6933EEA3-EF9F-4056-80C9-F828EC066EBC}" srcOrd="0" destOrd="0" presId="urn:microsoft.com/office/officeart/2005/8/layout/orgChart1"/>
    <dgm:cxn modelId="{B4289AAC-8453-4FAA-B3A8-85AE27279794}" type="presOf" srcId="{77B6E2B4-BF6F-4267-BBE6-7AB7503C71D0}" destId="{E9EDA7C5-0F7D-4386-B09B-A7C6ED823B1C}" srcOrd="0" destOrd="0" presId="urn:microsoft.com/office/officeart/2005/8/layout/orgChart1"/>
    <dgm:cxn modelId="{F9391D8F-C1A9-488D-AA00-9DD28C64F648}" type="presOf" srcId="{E9C4D6EF-420C-4F7E-A434-1CBA3DD2F782}" destId="{83295AFE-5630-43F6-B0C2-F611DB75FE58}" srcOrd="1" destOrd="0" presId="urn:microsoft.com/office/officeart/2005/8/layout/orgChart1"/>
    <dgm:cxn modelId="{185127E3-92C3-4BB0-AAB4-5AC8152EB537}" type="presOf" srcId="{A2B9A3E4-859E-4F29-915C-C9D833DB6B6B}" destId="{2C665909-A921-4AC3-BE20-45223AB2F899}" srcOrd="1" destOrd="0" presId="urn:microsoft.com/office/officeart/2005/8/layout/orgChart1"/>
    <dgm:cxn modelId="{72E40918-8850-437A-89C9-2759644C85FB}" type="presOf" srcId="{4A867F0A-C093-416D-A06C-32938CA83607}" destId="{248CAFC5-3935-44D9-83D0-EF5115B56498}" srcOrd="0" destOrd="0" presId="urn:microsoft.com/office/officeart/2005/8/layout/orgChart1"/>
    <dgm:cxn modelId="{60C6EE0E-9334-43B5-A6B0-8DF5EB660009}" type="presOf" srcId="{04E2F477-6962-4104-8FC9-5EEB977B818B}" destId="{92D1D427-0F25-45C3-A3ED-E6A7245AE2FE}" srcOrd="0" destOrd="0" presId="urn:microsoft.com/office/officeart/2005/8/layout/orgChart1"/>
    <dgm:cxn modelId="{7AC74545-DE0B-48BA-B5C5-9892C6F71F52}" type="presOf" srcId="{9ED659AC-5633-42C1-99D4-238156E3DCB9}" destId="{577D7510-4131-4F45-A757-2A08718BA060}" srcOrd="0" destOrd="0" presId="urn:microsoft.com/office/officeart/2005/8/layout/orgChart1"/>
    <dgm:cxn modelId="{F1F0E384-FCB9-4CBF-8C69-D4BA82671AEC}" type="presOf" srcId="{C34B7BA2-5CB1-43E9-8548-DCAD9EB4EB4E}" destId="{D3DF7E67-412E-4295-ADE4-2332420CC814}" srcOrd="1" destOrd="0" presId="urn:microsoft.com/office/officeart/2005/8/layout/orgChart1"/>
    <dgm:cxn modelId="{F59BD5AC-78BE-480E-8C2B-02B787ACA4F3}" srcId="{4A867F0A-C093-416D-A06C-32938CA83607}" destId="{A2B9A3E4-859E-4F29-915C-C9D833DB6B6B}" srcOrd="0" destOrd="0" parTransId="{04E2F477-6962-4104-8FC9-5EEB977B818B}" sibTransId="{AA98B39F-1E93-4A9D-95C7-B952DB478F30}"/>
    <dgm:cxn modelId="{398F94BA-AA8D-4AE2-953F-0E3B0AD89000}" srcId="{C34B7BA2-5CB1-43E9-8548-DCAD9EB4EB4E}" destId="{E18B9C21-4E7D-420B-A4E6-26B132CA08CE}" srcOrd="0" destOrd="0" parTransId="{E7F38E24-A9E3-4077-9AF4-0FC5A1CEFF03}" sibTransId="{76DAF595-6D7B-4084-B7B5-C8BE29B37CC0}"/>
    <dgm:cxn modelId="{6EE8C2EF-F61D-4128-BE75-86F002477D04}" type="presOf" srcId="{E18B9C21-4E7D-420B-A4E6-26B132CA08CE}" destId="{A96A513A-0ECD-43C1-9E4D-2C5C5C17AFAE}" srcOrd="1" destOrd="0" presId="urn:microsoft.com/office/officeart/2005/8/layout/orgChart1"/>
    <dgm:cxn modelId="{FC0C296A-6BCD-4BFE-BEC7-C1C11F183C71}" type="presOf" srcId="{830FD5FD-7632-4A02-B1B9-A69762533783}" destId="{08B40949-9908-410C-ACC2-C549C1DB6B50}" srcOrd="0" destOrd="0" presId="urn:microsoft.com/office/officeart/2005/8/layout/orgChart1"/>
    <dgm:cxn modelId="{9BF12CEE-54D5-4154-8A1A-2EB2AF0B9C0F}" srcId="{9ED659AC-5633-42C1-99D4-238156E3DCB9}" destId="{C34B7BA2-5CB1-43E9-8548-DCAD9EB4EB4E}" srcOrd="1" destOrd="0" parTransId="{B9EE3A3E-06F7-4048-B251-73F4794B619F}" sibTransId="{06105954-FF01-45EF-B600-5EE56DCC9A12}"/>
    <dgm:cxn modelId="{5EEEADE5-7060-42B5-B246-20E89CD288A1}" srcId="{B5DB218C-0A9D-4365-8692-4CA5C7408A52}" destId="{E9C4D6EF-420C-4F7E-A434-1CBA3DD2F782}" srcOrd="0" destOrd="0" parTransId="{2E2CB779-912E-4802-943C-080732A8C6E9}" sibTransId="{E99B382A-5D90-452E-BBA7-28CD153A58F1}"/>
    <dgm:cxn modelId="{0BF11DA9-90C9-4E85-9DE5-1E207E68B138}" type="presOf" srcId="{9ED659AC-5633-42C1-99D4-238156E3DCB9}" destId="{CC221E89-DB28-43D9-B21C-C57D126B5A81}" srcOrd="1" destOrd="0" presId="urn:microsoft.com/office/officeart/2005/8/layout/orgChart1"/>
    <dgm:cxn modelId="{A2F87852-8A59-4AD4-BD7C-462E1FC17DAA}" type="presOf" srcId="{A2B9A3E4-859E-4F29-915C-C9D833DB6B6B}" destId="{B0EE51B5-229E-4F65-84B0-5CC49CD487E2}" srcOrd="0" destOrd="0" presId="urn:microsoft.com/office/officeart/2005/8/layout/orgChart1"/>
    <dgm:cxn modelId="{020EF63F-B44A-4955-B382-99ECDD631C73}" type="presOf" srcId="{B5DB218C-0A9D-4365-8692-4CA5C7408A52}" destId="{978CB8E6-3872-4E1D-ABF6-DD31646DD68A}" srcOrd="0" destOrd="0" presId="urn:microsoft.com/office/officeart/2005/8/layout/orgChart1"/>
    <dgm:cxn modelId="{241EC2FF-0ED2-446F-A1F1-28E3CEA4398A}" type="presOf" srcId="{B5DB218C-0A9D-4365-8692-4CA5C7408A52}" destId="{273469D9-2506-4F21-9B52-C043C18C6621}" srcOrd="1" destOrd="0" presId="urn:microsoft.com/office/officeart/2005/8/layout/orgChart1"/>
    <dgm:cxn modelId="{6B497DEA-7611-47DD-B03E-A7DCD7F7550F}" type="presOf" srcId="{C34B7BA2-5CB1-43E9-8548-DCAD9EB4EB4E}" destId="{715ED227-DB69-4F23-8BE1-3A028A158939}" srcOrd="0" destOrd="0" presId="urn:microsoft.com/office/officeart/2005/8/layout/orgChart1"/>
    <dgm:cxn modelId="{450AC22C-921A-4A2E-B0FF-6843A1D99AE2}" type="presOf" srcId="{2E2CB779-912E-4802-943C-080732A8C6E9}" destId="{C7E7BFD6-1D30-496E-BCF8-490A0409E3A6}" srcOrd="0" destOrd="0" presId="urn:microsoft.com/office/officeart/2005/8/layout/orgChart1"/>
    <dgm:cxn modelId="{5C33F2D9-64DA-49D3-9FC7-95A83792E0BD}" srcId="{9ED659AC-5633-42C1-99D4-238156E3DCB9}" destId="{B5DB218C-0A9D-4365-8692-4CA5C7408A52}" srcOrd="0" destOrd="0" parTransId="{830FD5FD-7632-4A02-B1B9-A69762533783}" sibTransId="{406E911B-0AFD-41A5-B344-7184B3FD1C38}"/>
    <dgm:cxn modelId="{71051002-F7F8-4659-A8F7-458C7EDBE168}" type="presOf" srcId="{B9EE3A3E-06F7-4048-B251-73F4794B619F}" destId="{F1361CAD-819F-44C3-8987-377FAEF93BAA}" srcOrd="0" destOrd="0" presId="urn:microsoft.com/office/officeart/2005/8/layout/orgChart1"/>
    <dgm:cxn modelId="{6927BD3B-609D-4007-BD26-52FDBE24D58D}" srcId="{9ED659AC-5633-42C1-99D4-238156E3DCB9}" destId="{4A867F0A-C093-416D-A06C-32938CA83607}" srcOrd="2" destOrd="0" parTransId="{77B6E2B4-BF6F-4267-BBE6-7AB7503C71D0}" sibTransId="{D5FA1668-570B-4A4C-90FF-18FD647CFDE7}"/>
    <dgm:cxn modelId="{32BD99FF-56CC-4E9C-9040-7A7A7E2705C7}" type="presOf" srcId="{E7F38E24-A9E3-4077-9AF4-0FC5A1CEFF03}" destId="{2F7B9638-AE1C-47EB-BDA1-35F3028176B1}" srcOrd="0" destOrd="0" presId="urn:microsoft.com/office/officeart/2005/8/layout/orgChart1"/>
    <dgm:cxn modelId="{27DBD1D9-2C14-43E3-B4A3-989919BA373B}" type="presOf" srcId="{4A867F0A-C093-416D-A06C-32938CA83607}" destId="{8C8DD47F-3CB9-4BAF-B27C-C0AA0906FCD6}" srcOrd="1" destOrd="0" presId="urn:microsoft.com/office/officeart/2005/8/layout/orgChart1"/>
    <dgm:cxn modelId="{7290D67D-D558-446E-B1F3-7F3EC0FBB389}" srcId="{B10AD8B5-A454-4B59-857B-782527C3D54E}" destId="{9ED659AC-5633-42C1-99D4-238156E3DCB9}" srcOrd="0" destOrd="0" parTransId="{E1E2A143-9959-4514-A867-60EFA0AB6327}" sibTransId="{28E1B2DB-D813-49F1-9B81-25707035C2EF}"/>
    <dgm:cxn modelId="{7228AA23-81A8-4EC7-AC94-22E3E3769416}" type="presOf" srcId="{E18B9C21-4E7D-420B-A4E6-26B132CA08CE}" destId="{45DD75C0-4286-42F3-961E-A74A7A06BAC1}" srcOrd="0" destOrd="0" presId="urn:microsoft.com/office/officeart/2005/8/layout/orgChart1"/>
    <dgm:cxn modelId="{2EA99ADE-AB97-4D22-987D-AC491E99DE45}" type="presOf" srcId="{B10AD8B5-A454-4B59-857B-782527C3D54E}" destId="{E307CEB1-336D-4D46-B996-2CC1F90E3159}" srcOrd="0" destOrd="0" presId="urn:microsoft.com/office/officeart/2005/8/layout/orgChart1"/>
    <dgm:cxn modelId="{347C7EA4-2E6B-43C8-8385-A52F48A56B87}" type="presParOf" srcId="{E307CEB1-336D-4D46-B996-2CC1F90E3159}" destId="{B1EC8646-BBFF-4507-8F33-5ED653AC1E64}" srcOrd="0" destOrd="0" presId="urn:microsoft.com/office/officeart/2005/8/layout/orgChart1"/>
    <dgm:cxn modelId="{BF43F2BD-F469-468E-B191-A29A74EEF755}" type="presParOf" srcId="{B1EC8646-BBFF-4507-8F33-5ED653AC1E64}" destId="{EDB7F155-1164-470E-827B-EBC2CE4289CF}" srcOrd="0" destOrd="0" presId="urn:microsoft.com/office/officeart/2005/8/layout/orgChart1"/>
    <dgm:cxn modelId="{459D6D41-5518-4D1D-9CCD-5A1423FD59C1}" type="presParOf" srcId="{EDB7F155-1164-470E-827B-EBC2CE4289CF}" destId="{577D7510-4131-4F45-A757-2A08718BA060}" srcOrd="0" destOrd="0" presId="urn:microsoft.com/office/officeart/2005/8/layout/orgChart1"/>
    <dgm:cxn modelId="{B1922E1E-6CB7-4A07-834D-3E335352EEF4}" type="presParOf" srcId="{EDB7F155-1164-470E-827B-EBC2CE4289CF}" destId="{CC221E89-DB28-43D9-B21C-C57D126B5A81}" srcOrd="1" destOrd="0" presId="urn:microsoft.com/office/officeart/2005/8/layout/orgChart1"/>
    <dgm:cxn modelId="{CC815EB2-2C6D-4747-BE4E-653054545851}" type="presParOf" srcId="{B1EC8646-BBFF-4507-8F33-5ED653AC1E64}" destId="{A6EF61E8-CA1F-45CF-91C0-64BD6F85BF68}" srcOrd="1" destOrd="0" presId="urn:microsoft.com/office/officeart/2005/8/layout/orgChart1"/>
    <dgm:cxn modelId="{F3EA543D-D2DE-4DBB-B664-1C356BA2BB0F}" type="presParOf" srcId="{A6EF61E8-CA1F-45CF-91C0-64BD6F85BF68}" destId="{08B40949-9908-410C-ACC2-C549C1DB6B50}" srcOrd="0" destOrd="0" presId="urn:microsoft.com/office/officeart/2005/8/layout/orgChart1"/>
    <dgm:cxn modelId="{B8DD7C6C-7BC5-4937-9488-51AF9AEFF0E2}" type="presParOf" srcId="{A6EF61E8-CA1F-45CF-91C0-64BD6F85BF68}" destId="{D71AC46B-3861-4675-80E7-E6ACCEFD23C2}" srcOrd="1" destOrd="0" presId="urn:microsoft.com/office/officeart/2005/8/layout/orgChart1"/>
    <dgm:cxn modelId="{1879DDAE-6A5E-4671-AE62-7756F8D77691}" type="presParOf" srcId="{D71AC46B-3861-4675-80E7-E6ACCEFD23C2}" destId="{318B4E9E-011F-4BB3-A502-60611D824A9F}" srcOrd="0" destOrd="0" presId="urn:microsoft.com/office/officeart/2005/8/layout/orgChart1"/>
    <dgm:cxn modelId="{BEA195B6-919B-4840-8E89-9F0CC09DE02E}" type="presParOf" srcId="{318B4E9E-011F-4BB3-A502-60611D824A9F}" destId="{978CB8E6-3872-4E1D-ABF6-DD31646DD68A}" srcOrd="0" destOrd="0" presId="urn:microsoft.com/office/officeart/2005/8/layout/orgChart1"/>
    <dgm:cxn modelId="{FFA919AA-2DBA-4397-AFA6-FA4E303C2D80}" type="presParOf" srcId="{318B4E9E-011F-4BB3-A502-60611D824A9F}" destId="{273469D9-2506-4F21-9B52-C043C18C6621}" srcOrd="1" destOrd="0" presId="urn:microsoft.com/office/officeart/2005/8/layout/orgChart1"/>
    <dgm:cxn modelId="{CCBAB394-9A23-4DA5-AFE4-DDA22AFA7B6C}" type="presParOf" srcId="{D71AC46B-3861-4675-80E7-E6ACCEFD23C2}" destId="{D7E8FC74-CF34-428B-BDDC-9219E45E4E01}" srcOrd="1" destOrd="0" presId="urn:microsoft.com/office/officeart/2005/8/layout/orgChart1"/>
    <dgm:cxn modelId="{211C5760-3F10-4562-97A5-0572857CC3D1}" type="presParOf" srcId="{D7E8FC74-CF34-428B-BDDC-9219E45E4E01}" destId="{C7E7BFD6-1D30-496E-BCF8-490A0409E3A6}" srcOrd="0" destOrd="0" presId="urn:microsoft.com/office/officeart/2005/8/layout/orgChart1"/>
    <dgm:cxn modelId="{FA718453-9DBB-4CD4-90C7-F80B6FABD593}" type="presParOf" srcId="{D7E8FC74-CF34-428B-BDDC-9219E45E4E01}" destId="{038071E7-709C-4958-93A9-F09250451273}" srcOrd="1" destOrd="0" presId="urn:microsoft.com/office/officeart/2005/8/layout/orgChart1"/>
    <dgm:cxn modelId="{58DEF117-4F08-4468-9663-B3EFD4C32770}" type="presParOf" srcId="{038071E7-709C-4958-93A9-F09250451273}" destId="{EC6DAB52-6ADE-4837-8A2E-456546039807}" srcOrd="0" destOrd="0" presId="urn:microsoft.com/office/officeart/2005/8/layout/orgChart1"/>
    <dgm:cxn modelId="{7E1BB9B6-3552-4086-9B8F-3A1C562D0D11}" type="presParOf" srcId="{EC6DAB52-6ADE-4837-8A2E-456546039807}" destId="{6933EEA3-EF9F-4056-80C9-F828EC066EBC}" srcOrd="0" destOrd="0" presId="urn:microsoft.com/office/officeart/2005/8/layout/orgChart1"/>
    <dgm:cxn modelId="{B9767AB5-3DF4-41AC-A4B9-2C882A2633FC}" type="presParOf" srcId="{EC6DAB52-6ADE-4837-8A2E-456546039807}" destId="{83295AFE-5630-43F6-B0C2-F611DB75FE58}" srcOrd="1" destOrd="0" presId="urn:microsoft.com/office/officeart/2005/8/layout/orgChart1"/>
    <dgm:cxn modelId="{D5BEBE7B-BFBA-4A9A-BF6F-B5C8237552F0}" type="presParOf" srcId="{038071E7-709C-4958-93A9-F09250451273}" destId="{A75EFE48-C5AE-4BDA-A94B-4FF7CA78F8AF}" srcOrd="1" destOrd="0" presId="urn:microsoft.com/office/officeart/2005/8/layout/orgChart1"/>
    <dgm:cxn modelId="{C9C907E6-AB1A-4E5D-8441-B02285AE6E73}" type="presParOf" srcId="{038071E7-709C-4958-93A9-F09250451273}" destId="{6A5273A3-2ECF-4E0F-9076-13473CFEF1C0}" srcOrd="2" destOrd="0" presId="urn:microsoft.com/office/officeart/2005/8/layout/orgChart1"/>
    <dgm:cxn modelId="{6554ED12-F6A6-4AD3-A8A4-59AF8E579809}" type="presParOf" srcId="{D71AC46B-3861-4675-80E7-E6ACCEFD23C2}" destId="{7E60E22C-1DF0-40ED-A87D-1683223FF8EA}" srcOrd="2" destOrd="0" presId="urn:microsoft.com/office/officeart/2005/8/layout/orgChart1"/>
    <dgm:cxn modelId="{2E2DC9D7-A768-488F-AD51-1E56378A0271}" type="presParOf" srcId="{A6EF61E8-CA1F-45CF-91C0-64BD6F85BF68}" destId="{F1361CAD-819F-44C3-8987-377FAEF93BAA}" srcOrd="2" destOrd="0" presId="urn:microsoft.com/office/officeart/2005/8/layout/orgChart1"/>
    <dgm:cxn modelId="{6F8946C7-1AEB-49F8-9F64-23DC52B13D0F}" type="presParOf" srcId="{A6EF61E8-CA1F-45CF-91C0-64BD6F85BF68}" destId="{0740B686-ADCA-45A0-9AAE-71621F17671F}" srcOrd="3" destOrd="0" presId="urn:microsoft.com/office/officeart/2005/8/layout/orgChart1"/>
    <dgm:cxn modelId="{6709280F-2BBD-4CAB-80EC-C488A7A9F4E4}" type="presParOf" srcId="{0740B686-ADCA-45A0-9AAE-71621F17671F}" destId="{390F4D1C-07D2-4500-80E9-5262660C4347}" srcOrd="0" destOrd="0" presId="urn:microsoft.com/office/officeart/2005/8/layout/orgChart1"/>
    <dgm:cxn modelId="{0D403E13-FC3D-4D59-8056-F12BBE04BE77}" type="presParOf" srcId="{390F4D1C-07D2-4500-80E9-5262660C4347}" destId="{715ED227-DB69-4F23-8BE1-3A028A158939}" srcOrd="0" destOrd="0" presId="urn:microsoft.com/office/officeart/2005/8/layout/orgChart1"/>
    <dgm:cxn modelId="{B9282A6A-C7B8-4126-9845-557CF8B19480}" type="presParOf" srcId="{390F4D1C-07D2-4500-80E9-5262660C4347}" destId="{D3DF7E67-412E-4295-ADE4-2332420CC814}" srcOrd="1" destOrd="0" presId="urn:microsoft.com/office/officeart/2005/8/layout/orgChart1"/>
    <dgm:cxn modelId="{905230D0-5432-450F-831B-7B2E07C390F7}" type="presParOf" srcId="{0740B686-ADCA-45A0-9AAE-71621F17671F}" destId="{7923903C-3B4E-4275-A33C-702440CCE61C}" srcOrd="1" destOrd="0" presId="urn:microsoft.com/office/officeart/2005/8/layout/orgChart1"/>
    <dgm:cxn modelId="{6F8DA915-18FF-4699-973C-35F2C8490F78}" type="presParOf" srcId="{7923903C-3B4E-4275-A33C-702440CCE61C}" destId="{2F7B9638-AE1C-47EB-BDA1-35F3028176B1}" srcOrd="0" destOrd="0" presId="urn:microsoft.com/office/officeart/2005/8/layout/orgChart1"/>
    <dgm:cxn modelId="{BADCB2B0-F9CA-42EB-9A56-36B167259A6B}" type="presParOf" srcId="{7923903C-3B4E-4275-A33C-702440CCE61C}" destId="{C51F7852-9F17-4D3C-A177-8051F9317435}" srcOrd="1" destOrd="0" presId="urn:microsoft.com/office/officeart/2005/8/layout/orgChart1"/>
    <dgm:cxn modelId="{3180456B-EE15-4D41-AE2B-73A92B22CFFC}" type="presParOf" srcId="{C51F7852-9F17-4D3C-A177-8051F9317435}" destId="{BDF14FD2-562E-4F85-BCC7-F703196A8668}" srcOrd="0" destOrd="0" presId="urn:microsoft.com/office/officeart/2005/8/layout/orgChart1"/>
    <dgm:cxn modelId="{A7B1191B-B2A3-4C3E-914A-4B2AF446E448}" type="presParOf" srcId="{BDF14FD2-562E-4F85-BCC7-F703196A8668}" destId="{45DD75C0-4286-42F3-961E-A74A7A06BAC1}" srcOrd="0" destOrd="0" presId="urn:microsoft.com/office/officeart/2005/8/layout/orgChart1"/>
    <dgm:cxn modelId="{81F1FEF9-3C61-4FDF-B43E-376AA084B01B}" type="presParOf" srcId="{BDF14FD2-562E-4F85-BCC7-F703196A8668}" destId="{A96A513A-0ECD-43C1-9E4D-2C5C5C17AFAE}" srcOrd="1" destOrd="0" presId="urn:microsoft.com/office/officeart/2005/8/layout/orgChart1"/>
    <dgm:cxn modelId="{AB615620-1491-4E66-A455-AF31C1DBEB94}" type="presParOf" srcId="{C51F7852-9F17-4D3C-A177-8051F9317435}" destId="{040094FA-C284-493D-AA89-6DD53955D42C}" srcOrd="1" destOrd="0" presId="urn:microsoft.com/office/officeart/2005/8/layout/orgChart1"/>
    <dgm:cxn modelId="{EAAA352E-D112-4E1A-A148-E1632E548702}" type="presParOf" srcId="{C51F7852-9F17-4D3C-A177-8051F9317435}" destId="{7AD36C24-38A3-4583-8D53-3CA7B8BDFC1E}" srcOrd="2" destOrd="0" presId="urn:microsoft.com/office/officeart/2005/8/layout/orgChart1"/>
    <dgm:cxn modelId="{8933283B-9F79-46D3-9E12-C08B7196A993}" type="presParOf" srcId="{0740B686-ADCA-45A0-9AAE-71621F17671F}" destId="{8DFC0BBC-8051-4E16-818B-972D8B5F823D}" srcOrd="2" destOrd="0" presId="urn:microsoft.com/office/officeart/2005/8/layout/orgChart1"/>
    <dgm:cxn modelId="{CC90E478-8C4A-4242-B923-A4E7E8E97B9F}" type="presParOf" srcId="{A6EF61E8-CA1F-45CF-91C0-64BD6F85BF68}" destId="{E9EDA7C5-0F7D-4386-B09B-A7C6ED823B1C}" srcOrd="4" destOrd="0" presId="urn:microsoft.com/office/officeart/2005/8/layout/orgChart1"/>
    <dgm:cxn modelId="{CEF42A2B-9788-483D-BB43-78D5024DEECC}" type="presParOf" srcId="{A6EF61E8-CA1F-45CF-91C0-64BD6F85BF68}" destId="{A4539DF7-7C64-4108-A911-DD3AFEAA1B6F}" srcOrd="5" destOrd="0" presId="urn:microsoft.com/office/officeart/2005/8/layout/orgChart1"/>
    <dgm:cxn modelId="{6E26F372-5F52-4EA2-8676-E1D27E9088D9}" type="presParOf" srcId="{A4539DF7-7C64-4108-A911-DD3AFEAA1B6F}" destId="{A419FE4A-FD37-4BBD-8137-3B43C052335D}" srcOrd="0" destOrd="0" presId="urn:microsoft.com/office/officeart/2005/8/layout/orgChart1"/>
    <dgm:cxn modelId="{313E6AF2-6D42-4BB3-8002-D2161AABC2B7}" type="presParOf" srcId="{A419FE4A-FD37-4BBD-8137-3B43C052335D}" destId="{248CAFC5-3935-44D9-83D0-EF5115B56498}" srcOrd="0" destOrd="0" presId="urn:microsoft.com/office/officeart/2005/8/layout/orgChart1"/>
    <dgm:cxn modelId="{617EA288-1F8F-44F8-B8C6-64EAC4B491D0}" type="presParOf" srcId="{A419FE4A-FD37-4BBD-8137-3B43C052335D}" destId="{8C8DD47F-3CB9-4BAF-B27C-C0AA0906FCD6}" srcOrd="1" destOrd="0" presId="urn:microsoft.com/office/officeart/2005/8/layout/orgChart1"/>
    <dgm:cxn modelId="{98E32173-4002-4EB3-AD1B-3F4664667011}" type="presParOf" srcId="{A4539DF7-7C64-4108-A911-DD3AFEAA1B6F}" destId="{AAB8B483-67D9-4BB7-AA90-5655DE9E1C0C}" srcOrd="1" destOrd="0" presId="urn:microsoft.com/office/officeart/2005/8/layout/orgChart1"/>
    <dgm:cxn modelId="{510B3E1B-187A-42BB-90B0-7CD2A3045411}" type="presParOf" srcId="{AAB8B483-67D9-4BB7-AA90-5655DE9E1C0C}" destId="{92D1D427-0F25-45C3-A3ED-E6A7245AE2FE}" srcOrd="0" destOrd="0" presId="urn:microsoft.com/office/officeart/2005/8/layout/orgChart1"/>
    <dgm:cxn modelId="{3089C95D-52B0-42B6-A5AD-1F03845A6F35}" type="presParOf" srcId="{AAB8B483-67D9-4BB7-AA90-5655DE9E1C0C}" destId="{5A157287-4442-41CC-9819-2E9874A98057}" srcOrd="1" destOrd="0" presId="urn:microsoft.com/office/officeart/2005/8/layout/orgChart1"/>
    <dgm:cxn modelId="{450C5DAF-6C16-4C5D-B042-060620CF79D3}" type="presParOf" srcId="{5A157287-4442-41CC-9819-2E9874A98057}" destId="{0469E1B2-39A9-408B-89F4-F3AD67078B5E}" srcOrd="0" destOrd="0" presId="urn:microsoft.com/office/officeart/2005/8/layout/orgChart1"/>
    <dgm:cxn modelId="{1331D377-6830-4153-AA18-C6CEE740DB42}" type="presParOf" srcId="{0469E1B2-39A9-408B-89F4-F3AD67078B5E}" destId="{B0EE51B5-229E-4F65-84B0-5CC49CD487E2}" srcOrd="0" destOrd="0" presId="urn:microsoft.com/office/officeart/2005/8/layout/orgChart1"/>
    <dgm:cxn modelId="{2D2D07E3-ECAE-4FCB-B16C-0097DA1F3D10}" type="presParOf" srcId="{0469E1B2-39A9-408B-89F4-F3AD67078B5E}" destId="{2C665909-A921-4AC3-BE20-45223AB2F899}" srcOrd="1" destOrd="0" presId="urn:microsoft.com/office/officeart/2005/8/layout/orgChart1"/>
    <dgm:cxn modelId="{B8FFC6AA-9BBE-461A-AFBC-5C523E66020D}" type="presParOf" srcId="{5A157287-4442-41CC-9819-2E9874A98057}" destId="{5DB76B2B-30FD-4051-9D9C-9F824C716309}" srcOrd="1" destOrd="0" presId="urn:microsoft.com/office/officeart/2005/8/layout/orgChart1"/>
    <dgm:cxn modelId="{ED66BF6E-E2D7-4609-AA32-662C2C5F256A}" type="presParOf" srcId="{5A157287-4442-41CC-9819-2E9874A98057}" destId="{3B1A82E6-95DE-4A96-A744-EDE2C80084D7}" srcOrd="2" destOrd="0" presId="urn:microsoft.com/office/officeart/2005/8/layout/orgChart1"/>
    <dgm:cxn modelId="{1998BE56-DCEA-49F9-92F9-820E17158C5F}" type="presParOf" srcId="{A4539DF7-7C64-4108-A911-DD3AFEAA1B6F}" destId="{FECCBE15-9556-487C-B81D-9C3E45F120C5}" srcOrd="2" destOrd="0" presId="urn:microsoft.com/office/officeart/2005/8/layout/orgChart1"/>
    <dgm:cxn modelId="{B44C07B1-6230-4F90-8F87-7E11A0988BD4}" type="presParOf" srcId="{B1EC8646-BBFF-4507-8F33-5ED653AC1E64}" destId="{DBAA3AC1-29F0-4760-8DA5-C6567A6CE80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2D1D427-0F25-45C3-A3ED-E6A7245AE2FE}">
      <dsp:nvSpPr>
        <dsp:cNvPr id="0" name=""/>
        <dsp:cNvSpPr/>
      </dsp:nvSpPr>
      <dsp:spPr>
        <a:xfrm>
          <a:off x="5528564" y="2940615"/>
          <a:ext cx="328802" cy="1331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1792"/>
              </a:lnTo>
              <a:lnTo>
                <a:pt x="328802" y="133179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EDA7C5-0F7D-4386-B09B-A7C6ED823B1C}">
      <dsp:nvSpPr>
        <dsp:cNvPr id="0" name=""/>
        <dsp:cNvSpPr/>
      </dsp:nvSpPr>
      <dsp:spPr>
        <a:xfrm>
          <a:off x="3753031" y="1152215"/>
          <a:ext cx="2652339" cy="692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2230"/>
              </a:lnTo>
              <a:lnTo>
                <a:pt x="2652339" y="462230"/>
              </a:lnTo>
              <a:lnTo>
                <a:pt x="2652339" y="6923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B9638-AE1C-47EB-BDA1-35F3028176B1}">
      <dsp:nvSpPr>
        <dsp:cNvPr id="0" name=""/>
        <dsp:cNvSpPr/>
      </dsp:nvSpPr>
      <dsp:spPr>
        <a:xfrm>
          <a:off x="2830505" y="2940615"/>
          <a:ext cx="91440" cy="13189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18979"/>
              </a:lnTo>
              <a:lnTo>
                <a:pt x="111677" y="13189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361CAD-819F-44C3-8987-377FAEF93BAA}">
      <dsp:nvSpPr>
        <dsp:cNvPr id="0" name=""/>
        <dsp:cNvSpPr/>
      </dsp:nvSpPr>
      <dsp:spPr>
        <a:xfrm>
          <a:off x="3707311" y="1152215"/>
          <a:ext cx="91440" cy="69239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923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E7BFD6-1D30-496E-BCF8-490A0409E3A6}">
      <dsp:nvSpPr>
        <dsp:cNvPr id="0" name=""/>
        <dsp:cNvSpPr/>
      </dsp:nvSpPr>
      <dsp:spPr>
        <a:xfrm>
          <a:off x="178166" y="2940615"/>
          <a:ext cx="91440" cy="14284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8454"/>
              </a:lnTo>
              <a:lnTo>
                <a:pt x="133225" y="14284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B40949-9908-410C-ACC2-C549C1DB6B50}">
      <dsp:nvSpPr>
        <dsp:cNvPr id="0" name=""/>
        <dsp:cNvSpPr/>
      </dsp:nvSpPr>
      <dsp:spPr>
        <a:xfrm>
          <a:off x="1100692" y="1152215"/>
          <a:ext cx="2652339" cy="692392"/>
        </a:xfrm>
        <a:custGeom>
          <a:avLst/>
          <a:gdLst/>
          <a:ahLst/>
          <a:cxnLst/>
          <a:rect l="0" t="0" r="0" b="0"/>
          <a:pathLst>
            <a:path>
              <a:moveTo>
                <a:pt x="2652339" y="0"/>
              </a:moveTo>
              <a:lnTo>
                <a:pt x="2652339" y="462230"/>
              </a:lnTo>
              <a:lnTo>
                <a:pt x="0" y="462230"/>
              </a:lnTo>
              <a:lnTo>
                <a:pt x="0" y="6923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7D7510-4131-4F45-A757-2A08718BA060}">
      <dsp:nvSpPr>
        <dsp:cNvPr id="0" name=""/>
        <dsp:cNvSpPr/>
      </dsp:nvSpPr>
      <dsp:spPr>
        <a:xfrm>
          <a:off x="2657024" y="56207"/>
          <a:ext cx="2192015" cy="10960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smtClean="0">
              <a:latin typeface="Arial" pitchFamily="34" charset="0"/>
              <a:cs typeface="Arial" pitchFamily="34" charset="0"/>
            </a:rPr>
            <a:t>Metodología de las acciones</a:t>
          </a:r>
          <a:endParaRPr lang="es-MX" sz="2000" b="1" kern="1200" dirty="0">
            <a:latin typeface="Arial" pitchFamily="34" charset="0"/>
            <a:cs typeface="Arial" pitchFamily="34" charset="0"/>
          </a:endParaRPr>
        </a:p>
      </dsp:txBody>
      <dsp:txXfrm>
        <a:off x="2657024" y="56207"/>
        <a:ext cx="2192015" cy="1096007"/>
      </dsp:txXfrm>
    </dsp:sp>
    <dsp:sp modelId="{978CB8E6-3872-4E1D-ABF6-DD31646DD68A}">
      <dsp:nvSpPr>
        <dsp:cNvPr id="0" name=""/>
        <dsp:cNvSpPr/>
      </dsp:nvSpPr>
      <dsp:spPr>
        <a:xfrm>
          <a:off x="4684" y="1844607"/>
          <a:ext cx="2192015" cy="10960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Exploración</a:t>
          </a:r>
          <a:endParaRPr lang="es-MX" sz="16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4684" y="1844607"/>
        <a:ext cx="2192015" cy="1096007"/>
      </dsp:txXfrm>
    </dsp:sp>
    <dsp:sp modelId="{6933EEA3-EF9F-4056-80C9-F828EC066EBC}">
      <dsp:nvSpPr>
        <dsp:cNvPr id="0" name=""/>
        <dsp:cNvSpPr/>
      </dsp:nvSpPr>
      <dsp:spPr>
        <a:xfrm>
          <a:off x="311391" y="3777362"/>
          <a:ext cx="1928952" cy="11834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Cultivo de aguacate: zonas de alto riesgo=áreas no mayores a 5 ha y guardia griega</a:t>
          </a:r>
          <a:endParaRPr lang="es-MX" sz="16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311391" y="3777362"/>
        <a:ext cx="1928952" cy="1183414"/>
      </dsp:txXfrm>
    </dsp:sp>
    <dsp:sp modelId="{715ED227-DB69-4F23-8BE1-3A028A158939}">
      <dsp:nvSpPr>
        <dsp:cNvPr id="0" name=""/>
        <dsp:cNvSpPr/>
      </dsp:nvSpPr>
      <dsp:spPr>
        <a:xfrm>
          <a:off x="2657024" y="1844607"/>
          <a:ext cx="2192015" cy="10960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Rutas de vigilancia</a:t>
          </a:r>
          <a:endParaRPr lang="es-MX" sz="16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2657024" y="1844607"/>
        <a:ext cx="2192015" cy="1096007"/>
      </dsp:txXfrm>
    </dsp:sp>
    <dsp:sp modelId="{45DD75C0-4286-42F3-961E-A74A7A06BAC1}">
      <dsp:nvSpPr>
        <dsp:cNvPr id="0" name=""/>
        <dsp:cNvSpPr/>
      </dsp:nvSpPr>
      <dsp:spPr>
        <a:xfrm>
          <a:off x="2942183" y="3400938"/>
          <a:ext cx="2192015" cy="17173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10 puntos de vigilancia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Revisión mensual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CPRA-RV#-PV#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Cada ruta de vigilancia (2-3 Km, alamedas, parques y traspatios)</a:t>
          </a:r>
          <a:endParaRPr lang="es-MX" sz="16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2942183" y="3400938"/>
        <a:ext cx="2192015" cy="1717313"/>
      </dsp:txXfrm>
    </dsp:sp>
    <dsp:sp modelId="{248CAFC5-3935-44D9-83D0-EF5115B56498}">
      <dsp:nvSpPr>
        <dsp:cNvPr id="0" name=""/>
        <dsp:cNvSpPr/>
      </dsp:nvSpPr>
      <dsp:spPr>
        <a:xfrm>
          <a:off x="5309363" y="1844607"/>
          <a:ext cx="2192015" cy="10960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Rutas de trampeo</a:t>
          </a:r>
          <a:endParaRPr lang="es-MX" sz="16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5309363" y="1844607"/>
        <a:ext cx="2192015" cy="1096007"/>
      </dsp:txXfrm>
    </dsp:sp>
    <dsp:sp modelId="{B0EE51B5-229E-4F65-84B0-5CC49CD487E2}">
      <dsp:nvSpPr>
        <dsp:cNvPr id="0" name=""/>
        <dsp:cNvSpPr/>
      </dsp:nvSpPr>
      <dsp:spPr>
        <a:xfrm>
          <a:off x="5857367" y="3400938"/>
          <a:ext cx="2346860" cy="1742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Cada/10 trampas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1 trampa/10ha en zonas de riesgo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Revisión semanal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CPRA-RT#-T#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5857367" y="3400938"/>
        <a:ext cx="2346860" cy="1742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D95DD-1F50-4466-AB65-CDD8E40490B4}" type="datetimeFigureOut">
              <a:rPr lang="es-ES" smtClean="0"/>
              <a:pPr/>
              <a:t>10/06/2013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654DF-B739-4512-8CE5-D8DD5CE3523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54DF-B739-4512-8CE5-D8DD5CE35235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54DF-B739-4512-8CE5-D8DD5CE35235}" type="slidenum">
              <a:rPr lang="es-ES" smtClean="0"/>
              <a:pPr/>
              <a:t>37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76933F-224F-4A8A-A265-E66FA864D8CC}" type="datetimeFigureOut">
              <a:rPr lang="es-ES" smtClean="0"/>
              <a:pPr/>
              <a:t>10/06/2013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DA69D9-44E9-4581-BA27-1F755A66D9F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76933F-224F-4A8A-A265-E66FA864D8CC}" type="datetimeFigureOut">
              <a:rPr lang="es-ES" smtClean="0"/>
              <a:pPr/>
              <a:t>10/06/2013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DA69D9-44E9-4581-BA27-1F755A66D9F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76933F-224F-4A8A-A265-E66FA864D8CC}" type="datetimeFigureOut">
              <a:rPr lang="es-ES" smtClean="0"/>
              <a:pPr/>
              <a:t>10/06/2013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DA69D9-44E9-4581-BA27-1F755A66D9F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76933F-224F-4A8A-A265-E66FA864D8CC}" type="datetimeFigureOut">
              <a:rPr lang="es-ES" smtClean="0"/>
              <a:pPr/>
              <a:t>10/06/2013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DA69D9-44E9-4581-BA27-1F755A66D9F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76933F-224F-4A8A-A265-E66FA864D8CC}" type="datetimeFigureOut">
              <a:rPr lang="es-ES" smtClean="0"/>
              <a:pPr/>
              <a:t>10/06/2013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DA69D9-44E9-4581-BA27-1F755A66D9F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76933F-224F-4A8A-A265-E66FA864D8CC}" type="datetimeFigureOut">
              <a:rPr lang="es-ES" smtClean="0"/>
              <a:pPr/>
              <a:t>10/06/2013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DA69D9-44E9-4581-BA27-1F755A66D9F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76933F-224F-4A8A-A265-E66FA864D8CC}" type="datetimeFigureOut">
              <a:rPr lang="es-ES" smtClean="0"/>
              <a:pPr/>
              <a:t>10/06/2013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DA69D9-44E9-4581-BA27-1F755A66D9F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76933F-224F-4A8A-A265-E66FA864D8CC}" type="datetimeFigureOut">
              <a:rPr lang="es-ES" smtClean="0"/>
              <a:pPr/>
              <a:t>10/06/2013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DA69D9-44E9-4581-BA27-1F755A66D9F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76933F-224F-4A8A-A265-E66FA864D8CC}" type="datetimeFigureOut">
              <a:rPr lang="es-ES" smtClean="0"/>
              <a:pPr/>
              <a:t>10/06/2013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DA69D9-44E9-4581-BA27-1F755A66D9F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76933F-224F-4A8A-A265-E66FA864D8CC}" type="datetimeFigureOut">
              <a:rPr lang="es-ES" smtClean="0"/>
              <a:pPr/>
              <a:t>10/06/2013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DA69D9-44E9-4581-BA27-1F755A66D9F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76933F-224F-4A8A-A265-E66FA864D8CC}" type="datetimeFigureOut">
              <a:rPr lang="es-ES" smtClean="0"/>
              <a:pPr/>
              <a:t>10/06/2013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DA69D9-44E9-4581-BA27-1F755A66D9F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logoSAGARPA_hoz.pn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00694" y="77461"/>
            <a:ext cx="1857357" cy="63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ángulo 8"/>
          <p:cNvSpPr/>
          <p:nvPr userDrawn="1"/>
        </p:nvSpPr>
        <p:spPr>
          <a:xfrm>
            <a:off x="1" y="0"/>
            <a:ext cx="5429255" cy="7772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0" y="6643710"/>
            <a:ext cx="9144000" cy="214290"/>
            <a:chOff x="0" y="6453188"/>
            <a:chExt cx="2041525" cy="404812"/>
          </a:xfrm>
        </p:grpSpPr>
        <p:sp>
          <p:nvSpPr>
            <p:cNvPr id="11" name="10 Rectángulo"/>
            <p:cNvSpPr/>
            <p:nvPr/>
          </p:nvSpPr>
          <p:spPr bwMode="auto">
            <a:xfrm>
              <a:off x="0" y="6723063"/>
              <a:ext cx="2041525" cy="134937"/>
            </a:xfrm>
            <a:prstGeom prst="rect">
              <a:avLst/>
            </a:prstGeom>
            <a:solidFill>
              <a:srgbClr val="6C8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2" name="11 Rectángulo"/>
            <p:cNvSpPr/>
            <p:nvPr/>
          </p:nvSpPr>
          <p:spPr bwMode="auto">
            <a:xfrm>
              <a:off x="0" y="6588125"/>
              <a:ext cx="2041525" cy="1349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3" name="12 Rectángulo"/>
            <p:cNvSpPr/>
            <p:nvPr/>
          </p:nvSpPr>
          <p:spPr bwMode="auto">
            <a:xfrm>
              <a:off x="0" y="6453188"/>
              <a:ext cx="2041525" cy="134937"/>
            </a:xfrm>
            <a:prstGeom prst="rect">
              <a:avLst/>
            </a:prstGeom>
            <a:solidFill>
              <a:srgbClr val="F3B4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</p:grpSp>
      <p:pic>
        <p:nvPicPr>
          <p:cNvPr id="19457" name="Picture 1" descr="D:\VICTOR HUGO 2013\IDENTIDAD 2013\LOGO SENASICA\LOGOS PNG\logo senasica horizontal TXT TRAJAN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72396" y="174382"/>
            <a:ext cx="1397598" cy="401759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hyperlink" Target="http://www.google.com.mx/url?sa=i&amp;rct=j&amp;q=&amp;esrc=s&amp;frm=1&amp;source=images&amp;cd=&amp;cad=rja&amp;docid=XWi4Wenfcu5_AM&amp;tbnid=ml7WlrSftbNM5M:&amp;ved=0CAUQjRw&amp;url=http://www.tsusinvasives.org/database/redbay-ambrosia-beetle.html&amp;ei=YzumUYbYMOqdiALF9YBg&amp;bvm=bv.47244034,d.cGE&amp;psig=AFQjCNHP2f-HoW7gTebVUHSwbkYOJdHSew&amp;ust=1369934683694612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://www.google.com.mx/url?sa=i&amp;rct=j&amp;q=&amp;esrc=s&amp;frm=1&amp;source=images&amp;cd=&amp;cad=rja&amp;docid=i67V6a054fATjM&amp;tbnid=I_235kbSg7xQdM:&amp;ved=0CAUQjRw&amp;url=http://www.cals.ncsu.edu/plantpath/extension/clinic/news-alerts.html&amp;ei=_TimUcjGI8HKigK8_ICQBw&amp;bvm=bv.47244034,d.cGE&amp;psig=AFQjCNH3Go8IcgNISWatK7pe99ORx8-abw&amp;ust=1369934087509662" TargetMode="External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hyperlink" Target="http://www.forestry.state.al.us/RedbayAmbrosiaBeetle.aspx" TargetMode="External"/><Relationship Id="rId5" Type="http://schemas.openxmlformats.org/officeDocument/2006/relationships/hyperlink" Target="http://www.google.com.mx/url?sa=i&amp;rct=j&amp;q=&amp;esrc=s&amp;frm=1&amp;source=images&amp;cd=&amp;cad=rja&amp;docid=-4NEp9vMGB599M&amp;tbnid=UiEVbFJizJDYvM:&amp;ved=0CAUQjRw&amp;url=http://idtools.org/id/wbb/xyleborini/index.htm&amp;ei=yDemUfRwq-WLAuX4gMgI&amp;bvm=bv.47244034,d.cGE&amp;psig=AFQjCNH3Go8IcgNISWatK7pe99ORx8-abw&amp;ust=1369934087509662" TargetMode="External"/><Relationship Id="rId15" Type="http://schemas.openxmlformats.org/officeDocument/2006/relationships/image" Target="../media/image10.jpeg"/><Relationship Id="rId10" Type="http://schemas.openxmlformats.org/officeDocument/2006/relationships/image" Target="../media/image7.jpeg"/><Relationship Id="rId4" Type="http://schemas.openxmlformats.org/officeDocument/2006/relationships/image" Target="../media/image4.png"/><Relationship Id="rId9" Type="http://schemas.openxmlformats.org/officeDocument/2006/relationships/hyperlink" Target="http://www.google.com.mx/url?sa=i&amp;rct=j&amp;q=&amp;esrc=s&amp;frm=1&amp;source=images&amp;cd=&amp;cad=rja&amp;docid=LbFqz7J4J4rTjM&amp;tbnid=LH7Yg1F2A6qnIM:&amp;ved=0CAUQjRw&amp;url=http://www.aces.edu/counties/Baldwin/redbaywilt.php&amp;ei=MDqmUfmBFIPuiQLz84GYDw&amp;bvm=bv.47244034,d.cGE&amp;psig=AFQjCNHP2f-HoW7gTebVUHSwbkYOJdHSew&amp;ust=1369934683694612" TargetMode="External"/><Relationship Id="rId1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mx/url?sa=i&amp;rct=j&amp;q=&amp;esrc=s&amp;frm=1&amp;source=images&amp;cd=&amp;cad=rja&amp;docid=ZXwJ2OwOwZlAMM&amp;tbnid=F9k987wqcHHncM:&amp;ved=0CAUQjRw&amp;url=http://www.plantwise.org/knowledgebank/DatasheetImages.aspx?dsID=109424&amp;ei=XEumUdDwM6L0iQKtroCACg&amp;bvm=bv.47244034,d.cGE&amp;psig=AFQjCNH-zhg0u_rhWoB_EgXQYnyUOzjMsw&amp;ust=1369937910226516" TargetMode="External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hyperlink" Target="http://www.google.com.mx/url?sa=i&amp;rct=j&amp;q=&amp;esrc=s&amp;frm=1&amp;source=images&amp;cd=&amp;cad=rja&amp;docid=QnVEmgqVCA8FdM&amp;tbnid=D9REPbElqsVRCM:&amp;ved=0CAUQjRw&amp;url=http://clasede5b-kino.blogspot.com/2011/04/trabajo-de-casa-para-el-viernes-dia-8.html&amp;ei=X0SmUZzaFcXniAKln4GgCQ&amp;bvm=bv.47244034,d.cGE&amp;psig=AFQjCNHpf_gub7QR1nmxEInla_p9p4yH5Q&amp;ust=1369937350703602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om.mx/url?sa=i&amp;rct=j&amp;q=&amp;esrc=s&amp;frm=1&amp;source=images&amp;cd=&amp;cad=rja&amp;docid=gaZRqko2CzqQAM&amp;tbnid=cIcaPfoh6vh7YM:&amp;ved=0CAUQjRw&amp;url=http://www.fs.fed.us/r8/foresthealth/laurelwilt/pathogen.shtml&amp;ei=CEimUefGJeaGjAKIuIH4Ag&amp;bvm=bv.47244034,d.cGE&amp;psig=AFQjCNH-zhg0u_rhWoB_EgXQYnyUOzjMsw&amp;ust=1369937910226516" TargetMode="External"/><Relationship Id="rId5" Type="http://schemas.openxmlformats.org/officeDocument/2006/relationships/image" Target="../media/image20.jpeg"/><Relationship Id="rId10" Type="http://schemas.openxmlformats.org/officeDocument/2006/relationships/image" Target="../media/image23.png"/><Relationship Id="rId4" Type="http://schemas.openxmlformats.org/officeDocument/2006/relationships/hyperlink" Target="http://www.google.com.mx/url?sa=i&amp;rct=j&amp;q=&amp;esrc=s&amp;frm=1&amp;source=images&amp;cd=&amp;cad=rja&amp;docid=VrNomxnlf05ZgM&amp;tbnid=PqUyelP4Ix59OM:&amp;ved=0CAUQjRw&amp;url=http://www.freshfromflorida.com/pi/caps/pestgallery.html&amp;ei=vUWmUa3fMaKWiQKKj4HYDA&amp;bvm=bv.47244034,d.cGE&amp;psig=AFQjCNG3OYqWoUKB9GaH2lguQTqljYczEQ&amp;ust=1369937706546503" TargetMode="External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3" descr="fond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6" name="Rectángulo 5"/>
          <p:cNvSpPr/>
          <p:nvPr/>
        </p:nvSpPr>
        <p:spPr>
          <a:xfrm>
            <a:off x="0" y="6454775"/>
            <a:ext cx="9144000" cy="403225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85720" y="285728"/>
            <a:ext cx="64630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6000" dirty="0" smtClean="0">
                <a:solidFill>
                  <a:srgbClr val="7F7F7F"/>
                </a:solidFill>
                <a:latin typeface="Arial Black" pitchFamily="34" charset="0"/>
              </a:rPr>
              <a:t>PROGRAMA</a:t>
            </a:r>
            <a:endParaRPr lang="es-ES_tradnl" sz="6000" dirty="0">
              <a:solidFill>
                <a:srgbClr val="7F7F7F"/>
              </a:solidFill>
              <a:latin typeface="Arial Black" pitchFamily="34" charset="0"/>
            </a:endParaRPr>
          </a:p>
          <a:p>
            <a:pPr algn="ctr"/>
            <a:r>
              <a:rPr lang="es-ES_tradnl" sz="20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DE VIGILANCIA EPIDEMIOLÓGICA FITOSANITARIA PARA EL ESCARABAJO AMBROSIA Y EL HONGO DE LA MARCHITEZ DEL LAUREL ROJO</a:t>
            </a:r>
            <a:endParaRPr lang="es-MX" sz="2000" dirty="0">
              <a:solidFill>
                <a:srgbClr val="7F7F7F"/>
              </a:solidFill>
              <a:latin typeface="Arial Black" pitchFamily="34" charset="0"/>
            </a:endParaRPr>
          </a:p>
        </p:txBody>
      </p:sp>
      <p:cxnSp>
        <p:nvCxnSpPr>
          <p:cNvPr id="19" name="18 Conector recto"/>
          <p:cNvCxnSpPr/>
          <p:nvPr/>
        </p:nvCxnSpPr>
        <p:spPr>
          <a:xfrm flipV="1">
            <a:off x="7020272" y="2204864"/>
            <a:ext cx="0" cy="4032448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Rectángulo"/>
          <p:cNvSpPr/>
          <p:nvPr/>
        </p:nvSpPr>
        <p:spPr>
          <a:xfrm>
            <a:off x="428596" y="2143116"/>
            <a:ext cx="6336704" cy="4032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00496" y="6525344"/>
            <a:ext cx="284733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México, D.F a </a:t>
            </a:r>
            <a:r>
              <a:rPr lang="es-MX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11 </a:t>
            </a:r>
            <a:r>
              <a:rPr lang="es-MX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de </a:t>
            </a:r>
            <a:r>
              <a:rPr lang="es-MX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junio de 2013</a:t>
            </a:r>
          </a:p>
        </p:txBody>
      </p:sp>
      <p:pic>
        <p:nvPicPr>
          <p:cNvPr id="21" name="Picture 12" descr="D:\VICTOR HUGO 2013\IDENTIDAD 2013\LOGO SENASICA\LOGOS PNG\logo senasica vertical TXT TRAJA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7625" y="4859277"/>
            <a:ext cx="1047779" cy="141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21 Grupo"/>
          <p:cNvGrpSpPr/>
          <p:nvPr/>
        </p:nvGrpSpPr>
        <p:grpSpPr>
          <a:xfrm>
            <a:off x="7102475" y="6453188"/>
            <a:ext cx="2041525" cy="404812"/>
            <a:chOff x="0" y="6453188"/>
            <a:chExt cx="2041525" cy="404812"/>
          </a:xfrm>
        </p:grpSpPr>
        <p:sp>
          <p:nvSpPr>
            <p:cNvPr id="25" name="24 Rectángulo"/>
            <p:cNvSpPr/>
            <p:nvPr/>
          </p:nvSpPr>
          <p:spPr bwMode="auto">
            <a:xfrm>
              <a:off x="0" y="6723063"/>
              <a:ext cx="2041525" cy="134937"/>
            </a:xfrm>
            <a:prstGeom prst="rect">
              <a:avLst/>
            </a:prstGeom>
            <a:solidFill>
              <a:srgbClr val="6C8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26" name="25 Rectángulo"/>
            <p:cNvSpPr/>
            <p:nvPr/>
          </p:nvSpPr>
          <p:spPr bwMode="auto">
            <a:xfrm>
              <a:off x="0" y="6588125"/>
              <a:ext cx="2041525" cy="1349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27" name="26 Rectángulo"/>
            <p:cNvSpPr/>
            <p:nvPr/>
          </p:nvSpPr>
          <p:spPr bwMode="auto">
            <a:xfrm>
              <a:off x="0" y="6453188"/>
              <a:ext cx="2041525" cy="134937"/>
            </a:xfrm>
            <a:prstGeom prst="rect">
              <a:avLst/>
            </a:prstGeom>
            <a:solidFill>
              <a:srgbClr val="F3B4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</p:grpSp>
      <p:pic>
        <p:nvPicPr>
          <p:cNvPr id="6146" name="Picture 2" descr="http://idtools.org/id/wbb/xyleborini/fs_images/home_03_larg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8086" y="2214554"/>
            <a:ext cx="1653584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http://www.cals.ncsu.edu/plantpath/extension/clinic/images/lw_galleries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19531" t="11719" r="20898" b="-261"/>
          <a:stretch>
            <a:fillRect/>
          </a:stretch>
        </p:blipFill>
        <p:spPr bwMode="auto">
          <a:xfrm>
            <a:off x="376046" y="4330943"/>
            <a:ext cx="1767062" cy="1886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  <a:softEdge rad="6350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/>
        </p:spPr>
      </p:pic>
      <p:pic>
        <p:nvPicPr>
          <p:cNvPr id="6152" name="Picture 8" descr="http://www.aces.edu/counties/Baldwin/images/Beau.6.8.Bluishredbaywiltfungusinthesapwoodofinfectedtree_000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lum bright="10000"/>
          </a:blip>
          <a:srcRect l="13333" r="13333" b="4302"/>
          <a:stretch>
            <a:fillRect/>
          </a:stretch>
        </p:blipFill>
        <p:spPr bwMode="auto">
          <a:xfrm>
            <a:off x="1500167" y="2143118"/>
            <a:ext cx="4143403" cy="400052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156" name="Picture 12" descr="http://www.forestry.state.al.us/Images/x.3a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 t="14286"/>
          <a:stretch>
            <a:fillRect/>
          </a:stretch>
        </p:blipFill>
        <p:spPr bwMode="auto">
          <a:xfrm>
            <a:off x="5149286" y="4286256"/>
            <a:ext cx="1708730" cy="2000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</p:spPr>
      </p:pic>
      <p:pic>
        <p:nvPicPr>
          <p:cNvPr id="6154" name="Picture 10" descr="http://www.tsusinvasives.org/dotAsset/41468539-3dc5-4d83-905e-7aedb48b5066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lum/>
          </a:blip>
          <a:srcRect l="51667" r="9999" b="3374"/>
          <a:stretch>
            <a:fillRect/>
          </a:stretch>
        </p:blipFill>
        <p:spPr bwMode="auto">
          <a:xfrm rot="17712320">
            <a:off x="2450548" y="1733991"/>
            <a:ext cx="2033449" cy="3713254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softEdge rad="317500"/>
          </a:effectLst>
        </p:spPr>
      </p:pic>
      <p:sp>
        <p:nvSpPr>
          <p:cNvPr id="29" name="28 CuadroTexto"/>
          <p:cNvSpPr txBox="1"/>
          <p:nvPr/>
        </p:nvSpPr>
        <p:spPr>
          <a:xfrm>
            <a:off x="4408104" y="6143644"/>
            <a:ext cx="237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Ing. Jaime Díaz López</a:t>
            </a:r>
            <a:endParaRPr lang="es-MX" dirty="0"/>
          </a:p>
        </p:txBody>
      </p:sp>
      <p:pic>
        <p:nvPicPr>
          <p:cNvPr id="30" name="Picture 2" descr="http://idtools.org/id/wbb/xyleborini/fs_images/home_03_large.jpg">
            <a:hlinkClick r:id="rId5"/>
          </p:cNvPr>
          <p:cNvPicPr>
            <a:picLocks noChangeAspect="1" noChangeArrowheads="1"/>
          </p:cNvPicPr>
          <p:nvPr/>
        </p:nvPicPr>
        <p:blipFill>
          <a:blip r:embed="rId15" cstate="print"/>
          <a:srcRect l="61812" t="11538" r="22237" b="73077"/>
          <a:stretch>
            <a:fillRect/>
          </a:stretch>
        </p:blipFill>
        <p:spPr bwMode="auto">
          <a:xfrm>
            <a:off x="5082576" y="2071678"/>
            <a:ext cx="1714512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19 Imagen"/>
          <p:cNvPicPr/>
          <p:nvPr/>
        </p:nvPicPr>
        <p:blipFill>
          <a:blip r:embed="rId16" cstate="print"/>
          <a:srcRect l="22912" t="30508" r="21928" b="32486"/>
          <a:stretch>
            <a:fillRect/>
          </a:stretch>
        </p:blipFill>
        <p:spPr bwMode="auto">
          <a:xfrm rot="1700633">
            <a:off x="1868465" y="4376568"/>
            <a:ext cx="2438659" cy="105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79512" y="0"/>
            <a:ext cx="6840760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endParaRPr lang="es-MX" sz="2000" dirty="0" smtClean="0">
              <a:latin typeface="Arial" charset="0"/>
              <a:cs typeface="Arial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0" y="0"/>
            <a:ext cx="5436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Arial" pitchFamily="34" charset="0"/>
                <a:cs typeface="Arial" pitchFamily="34" charset="0"/>
              </a:rPr>
              <a:t>Importancia para México con el complejo </a:t>
            </a:r>
            <a:r>
              <a:rPr lang="es-MX" sz="2000" b="1" i="1" dirty="0" err="1" smtClean="0">
                <a:latin typeface="Arial" pitchFamily="34" charset="0"/>
                <a:cs typeface="Arial" pitchFamily="34" charset="0"/>
              </a:rPr>
              <a:t>Raffaelea</a:t>
            </a:r>
            <a:r>
              <a:rPr lang="es-MX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b="1" i="1" dirty="0" err="1" smtClean="0">
                <a:latin typeface="Arial" pitchFamily="34" charset="0"/>
                <a:cs typeface="Arial" pitchFamily="34" charset="0"/>
              </a:rPr>
              <a:t>lauricola-Xyleborus</a:t>
            </a:r>
            <a:r>
              <a:rPr lang="es-MX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b="1" i="1" dirty="0" err="1" smtClean="0">
                <a:latin typeface="Arial" pitchFamily="34" charset="0"/>
                <a:cs typeface="Arial" pitchFamily="34" charset="0"/>
              </a:rPr>
              <a:t>glabratus</a:t>
            </a:r>
            <a:r>
              <a:rPr lang="es-MX" sz="2000" b="1" i="1" dirty="0" smtClean="0">
                <a:latin typeface="Arial" pitchFamily="34" charset="0"/>
                <a:cs typeface="Arial" pitchFamily="34" charset="0"/>
              </a:rPr>
              <a:t>. </a:t>
            </a:r>
            <a:endParaRPr lang="es-MX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475656" y="1580014"/>
            <a:ext cx="763284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MX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México es el líder mundial en el mercado del aguacate, participó en el 2009 con 27% de la superficie sembrada total.</a:t>
            </a:r>
          </a:p>
          <a:p>
            <a:pPr algn="just">
              <a:buFont typeface="Arial" pitchFamily="34" charset="0"/>
              <a:buChar char="•"/>
            </a:pPr>
            <a:endParaRPr lang="es-MX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MX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Principal exportador con el 40% y el de mayor consumo per-cápita, con 10 Kg al año.</a:t>
            </a:r>
          </a:p>
          <a:p>
            <a:pPr algn="just">
              <a:buFont typeface="Arial" pitchFamily="34" charset="0"/>
              <a:buChar char="•"/>
            </a:pPr>
            <a:endParaRPr lang="es-MX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MX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Ocupa el cuarto lugar a nivel mundial en  rendimiento (10.1 ton.ha</a:t>
            </a:r>
            <a:r>
              <a:rPr lang="es-MX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).</a:t>
            </a:r>
            <a:endParaRPr lang="es-MX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MX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MX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 invasión de este complejo de plaga en áreas de producción comercial puede resultar en alarmantes pérdidas económicas y sociales.</a:t>
            </a:r>
          </a:p>
          <a:p>
            <a:pPr algn="just">
              <a:buFont typeface="Arial" pitchFamily="34" charset="0"/>
              <a:buChar char="•"/>
            </a:pPr>
            <a:endParaRPr lang="es-MX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MX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Fácilmente perforan aguacateros y de laureles rojos y </a:t>
            </a:r>
            <a:r>
              <a:rPr lang="es-MX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sanos.</a:t>
            </a:r>
            <a:endParaRPr lang="es-MX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s-MX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MX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Capacidad de transmitir al agente patógeno causante de la marchitéz del laurel.</a:t>
            </a:r>
          </a:p>
          <a:p>
            <a:pPr algn="just"/>
            <a:endParaRPr lang="es-MX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s-MX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4" name="Picture 2" descr="http://cosasdemujer.com/wp-content/uploads/2011/07/aguacat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48" y="1114864"/>
            <a:ext cx="1224136" cy="1224136"/>
          </a:xfrm>
          <a:prstGeom prst="rect">
            <a:avLst/>
          </a:prstGeom>
          <a:noFill/>
        </p:spPr>
      </p:pic>
      <p:pic>
        <p:nvPicPr>
          <p:cNvPr id="33796" name="Picture 4" descr="http://www.meals.com/ImagesRecipes/137336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56496"/>
            <a:ext cx="1331640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16 Grupo"/>
          <p:cNvGrpSpPr/>
          <p:nvPr/>
        </p:nvGrpSpPr>
        <p:grpSpPr>
          <a:xfrm>
            <a:off x="611560" y="1916832"/>
            <a:ext cx="7920880" cy="4110836"/>
            <a:chOff x="611560" y="2270492"/>
            <a:chExt cx="7920880" cy="4110836"/>
          </a:xfrm>
        </p:grpSpPr>
        <p:grpSp>
          <p:nvGrpSpPr>
            <p:cNvPr id="11" name="10 Grupo"/>
            <p:cNvGrpSpPr/>
            <p:nvPr/>
          </p:nvGrpSpPr>
          <p:grpSpPr>
            <a:xfrm>
              <a:off x="611560" y="2270492"/>
              <a:ext cx="7920880" cy="4110836"/>
              <a:chOff x="611560" y="2270492"/>
              <a:chExt cx="7920880" cy="4110836"/>
            </a:xfrm>
          </p:grpSpPr>
          <p:pic>
            <p:nvPicPr>
              <p:cNvPr id="5734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7168" t="37406" r="26173" b="22235"/>
              <a:stretch>
                <a:fillRect/>
              </a:stretch>
            </p:blipFill>
            <p:spPr bwMode="auto">
              <a:xfrm>
                <a:off x="611560" y="2270492"/>
                <a:ext cx="7920880" cy="41108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6" name="5 Conector recto"/>
              <p:cNvCxnSpPr/>
              <p:nvPr/>
            </p:nvCxnSpPr>
            <p:spPr>
              <a:xfrm>
                <a:off x="2483768" y="3113672"/>
                <a:ext cx="0" cy="295232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7 Conector recto"/>
              <p:cNvCxnSpPr/>
              <p:nvPr/>
            </p:nvCxnSpPr>
            <p:spPr>
              <a:xfrm>
                <a:off x="4211960" y="3104568"/>
                <a:ext cx="0" cy="295232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8 Conector recto"/>
              <p:cNvCxnSpPr/>
              <p:nvPr/>
            </p:nvCxnSpPr>
            <p:spPr>
              <a:xfrm>
                <a:off x="5652120" y="3096256"/>
                <a:ext cx="0" cy="295232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9 Conector recto"/>
              <p:cNvCxnSpPr/>
              <p:nvPr/>
            </p:nvCxnSpPr>
            <p:spPr>
              <a:xfrm>
                <a:off x="6876256" y="3100024"/>
                <a:ext cx="0" cy="295232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12 Conector recto"/>
            <p:cNvCxnSpPr/>
            <p:nvPr/>
          </p:nvCxnSpPr>
          <p:spPr>
            <a:xfrm>
              <a:off x="755576" y="3429000"/>
              <a:ext cx="7776864" cy="0"/>
            </a:xfrm>
            <a:prstGeom prst="line">
              <a:avLst/>
            </a:prstGeom>
            <a:ln w="28575">
              <a:solidFill>
                <a:srgbClr val="00B050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13 CuadroTexto"/>
          <p:cNvSpPr txBox="1"/>
          <p:nvPr/>
        </p:nvSpPr>
        <p:spPr>
          <a:xfrm>
            <a:off x="0" y="0"/>
            <a:ext cx="5436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Arial" pitchFamily="34" charset="0"/>
                <a:cs typeface="Arial" pitchFamily="34" charset="0"/>
              </a:rPr>
              <a:t>Importancia para México con el complejo </a:t>
            </a:r>
            <a:r>
              <a:rPr lang="es-MX" sz="2000" b="1" i="1" dirty="0" err="1" smtClean="0">
                <a:latin typeface="Arial" pitchFamily="34" charset="0"/>
                <a:cs typeface="Arial" pitchFamily="34" charset="0"/>
              </a:rPr>
              <a:t>Raffaelea</a:t>
            </a:r>
            <a:r>
              <a:rPr lang="es-MX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b="1" i="1" dirty="0" err="1" smtClean="0">
                <a:latin typeface="Arial" pitchFamily="34" charset="0"/>
                <a:cs typeface="Arial" pitchFamily="34" charset="0"/>
              </a:rPr>
              <a:t>lauricola-Xyleborus</a:t>
            </a:r>
            <a:r>
              <a:rPr lang="es-MX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b="1" i="1" dirty="0" err="1" smtClean="0">
                <a:latin typeface="Arial" pitchFamily="34" charset="0"/>
                <a:cs typeface="Arial" pitchFamily="34" charset="0"/>
              </a:rPr>
              <a:t>glabratus</a:t>
            </a:r>
            <a:r>
              <a:rPr lang="es-MX" sz="2000" b="1" i="1" dirty="0" smtClean="0">
                <a:latin typeface="Arial" pitchFamily="34" charset="0"/>
                <a:cs typeface="Arial" pitchFamily="34" charset="0"/>
              </a:rPr>
              <a:t>. </a:t>
            </a:r>
            <a:endParaRPr lang="es-MX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39552" y="1124744"/>
            <a:ext cx="7992888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s-MX" dirty="0" smtClean="0"/>
              <a:t>Producción agrícola de aguacate (</a:t>
            </a:r>
            <a:r>
              <a:rPr lang="es-MX" i="1" dirty="0" smtClean="0"/>
              <a:t>P. americana) </a:t>
            </a:r>
            <a:r>
              <a:rPr lang="es-MX" dirty="0" smtClean="0"/>
              <a:t>en</a:t>
            </a:r>
            <a:r>
              <a:rPr lang="es-MX" i="1" dirty="0" smtClean="0"/>
              <a:t> </a:t>
            </a:r>
            <a:r>
              <a:rPr lang="es-MX" dirty="0" smtClean="0"/>
              <a:t>México, de </a:t>
            </a:r>
            <a:r>
              <a:rPr lang="es-MX" dirty="0" err="1" smtClean="0"/>
              <a:t>riego+temporal</a:t>
            </a:r>
            <a:r>
              <a:rPr lang="es-MX" dirty="0" smtClean="0"/>
              <a:t>. Ciclo perene 2010. </a:t>
            </a:r>
            <a:endParaRPr lang="es-MX" dirty="0"/>
          </a:p>
        </p:txBody>
      </p:sp>
      <p:sp>
        <p:nvSpPr>
          <p:cNvPr id="16" name="15 CuadroTexto"/>
          <p:cNvSpPr txBox="1"/>
          <p:nvPr/>
        </p:nvSpPr>
        <p:spPr>
          <a:xfrm>
            <a:off x="7380312" y="6093296"/>
            <a:ext cx="115212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SIAP, 2013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07504" y="72008"/>
            <a:ext cx="5256584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Hospederos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35496" y="836712"/>
            <a:ext cx="8928992" cy="5688632"/>
          </a:xfrm>
          <a:prstGeom prst="rect">
            <a:avLst/>
          </a:prstGeom>
          <a:solidFill>
            <a:srgbClr val="92D050"/>
          </a:solidFill>
        </p:spPr>
        <p:txBody>
          <a:bodyPr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2000" dirty="0" err="1" smtClean="0">
                <a:latin typeface="Arial" pitchFamily="34" charset="0"/>
                <a:cs typeface="Arial" pitchFamily="34" charset="0"/>
              </a:rPr>
              <a:t>Lauráceae</a:t>
            </a:r>
            <a:endParaRPr lang="es-MX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2000" dirty="0" err="1" smtClean="0">
                <a:latin typeface="Arial" pitchFamily="34" charset="0"/>
                <a:cs typeface="Arial" pitchFamily="34" charset="0"/>
              </a:rPr>
              <a:t>Fabacea</a:t>
            </a:r>
            <a:r>
              <a:rPr lang="es-MX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s-MX" sz="2000" i="1" dirty="0" err="1" smtClean="0">
                <a:latin typeface="Arial" pitchFamily="34" charset="0"/>
                <a:cs typeface="Arial" pitchFamily="34" charset="0"/>
              </a:rPr>
              <a:t>Leucaena</a:t>
            </a:r>
            <a:r>
              <a:rPr lang="es-MX" sz="2000" i="1" dirty="0" smtClean="0">
                <a:latin typeface="Arial" pitchFamily="34" charset="0"/>
                <a:cs typeface="Arial" pitchFamily="34" charset="0"/>
              </a:rPr>
              <a:t> glauca </a:t>
            </a:r>
            <a:r>
              <a:rPr lang="es-MX" sz="2000" dirty="0" smtClean="0">
                <a:latin typeface="Arial" pitchFamily="34" charset="0"/>
                <a:cs typeface="Arial" pitchFamily="34" charset="0"/>
              </a:rPr>
              <a:t>L. </a:t>
            </a:r>
            <a:r>
              <a:rPr lang="es-MX" sz="2000" dirty="0" err="1" smtClean="0">
                <a:latin typeface="Arial" pitchFamily="34" charset="0"/>
                <a:cs typeface="Arial" pitchFamily="34" charset="0"/>
              </a:rPr>
              <a:t>Benth</a:t>
            </a:r>
            <a:r>
              <a:rPr lang="es-MX" sz="2000" dirty="0" smtClean="0">
                <a:latin typeface="Arial" pitchFamily="34" charset="0"/>
                <a:cs typeface="Arial" pitchFamily="34" charset="0"/>
              </a:rPr>
              <a:t>.)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2000" dirty="0" err="1" smtClean="0">
                <a:latin typeface="Arial" pitchFamily="34" charset="0"/>
                <a:cs typeface="Arial" pitchFamily="34" charset="0"/>
              </a:rPr>
              <a:t>Dipterocarpaceae</a:t>
            </a:r>
            <a:r>
              <a:rPr lang="es-MX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s-MX" sz="2000" i="1" dirty="0" err="1" smtClean="0">
                <a:latin typeface="Arial" pitchFamily="34" charset="0"/>
                <a:cs typeface="Arial" pitchFamily="34" charset="0"/>
              </a:rPr>
              <a:t>Shorea</a:t>
            </a:r>
            <a:r>
              <a:rPr lang="es-MX" sz="2000" i="1" dirty="0" smtClean="0">
                <a:latin typeface="Arial" pitchFamily="34" charset="0"/>
                <a:cs typeface="Arial" pitchFamily="34" charset="0"/>
              </a:rPr>
              <a:t> robusta </a:t>
            </a:r>
            <a:r>
              <a:rPr lang="es-MX" sz="2000" dirty="0" err="1" smtClean="0">
                <a:latin typeface="Arial" pitchFamily="34" charset="0"/>
                <a:cs typeface="Arial" pitchFamily="34" charset="0"/>
              </a:rPr>
              <a:t>Gaertner</a:t>
            </a:r>
            <a:r>
              <a:rPr lang="es-MX" sz="2000" dirty="0" smtClean="0">
                <a:latin typeface="Arial" pitchFamily="34" charset="0"/>
                <a:cs typeface="Arial" pitchFamily="34" charset="0"/>
              </a:rPr>
              <a:t> F.)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2000" dirty="0" err="1" smtClean="0">
                <a:latin typeface="Arial" pitchFamily="34" charset="0"/>
                <a:cs typeface="Arial" pitchFamily="34" charset="0"/>
              </a:rPr>
              <a:t>Fagaceae</a:t>
            </a:r>
            <a:r>
              <a:rPr lang="es-MX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s-MX" sz="2000" i="1" dirty="0" err="1" smtClean="0">
                <a:latin typeface="Arial" pitchFamily="34" charset="0"/>
                <a:cs typeface="Arial" pitchFamily="34" charset="0"/>
              </a:rPr>
              <a:t>Lithocarpus</a:t>
            </a:r>
            <a:r>
              <a:rPr lang="es-MX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i="1" dirty="0" err="1" smtClean="0">
                <a:latin typeface="Arial" pitchFamily="34" charset="0"/>
                <a:cs typeface="Arial" pitchFamily="34" charset="0"/>
              </a:rPr>
              <a:t>edulis</a:t>
            </a:r>
            <a:r>
              <a:rPr lang="es-MX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</a:pPr>
            <a:endParaRPr lang="es-MX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2000" i="1" dirty="0" smtClean="0">
                <a:latin typeface="Arial" pitchFamily="34" charset="0"/>
                <a:cs typeface="Arial" pitchFamily="34" charset="0"/>
              </a:rPr>
              <a:t>Persea borbonia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2000" i="1" dirty="0" smtClean="0">
                <a:latin typeface="Arial" pitchFamily="34" charset="0"/>
                <a:cs typeface="Arial" pitchFamily="34" charset="0"/>
              </a:rPr>
              <a:t>Persea </a:t>
            </a:r>
            <a:r>
              <a:rPr lang="es-MX" sz="2000" i="1" dirty="0" err="1" smtClean="0">
                <a:latin typeface="Arial" pitchFamily="34" charset="0"/>
                <a:cs typeface="Arial" pitchFamily="34" charset="0"/>
              </a:rPr>
              <a:t>palustris</a:t>
            </a:r>
            <a:endParaRPr lang="es-MX" sz="2000" i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2000" i="1" dirty="0" err="1" smtClean="0">
                <a:latin typeface="Arial" pitchFamily="34" charset="0"/>
                <a:cs typeface="Arial" pitchFamily="34" charset="0"/>
              </a:rPr>
              <a:t>Sassafras</a:t>
            </a:r>
            <a:r>
              <a:rPr lang="es-MX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i="1" dirty="0" err="1" smtClean="0">
                <a:latin typeface="Arial" pitchFamily="34" charset="0"/>
                <a:cs typeface="Arial" pitchFamily="34" charset="0"/>
              </a:rPr>
              <a:t>albidum</a:t>
            </a:r>
            <a:endParaRPr lang="es-MX" sz="2000" i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2000" i="1" dirty="0" err="1" smtClean="0">
                <a:latin typeface="Arial" pitchFamily="34" charset="0"/>
                <a:cs typeface="Arial" pitchFamily="34" charset="0"/>
              </a:rPr>
              <a:t>Phoebe</a:t>
            </a:r>
            <a:r>
              <a:rPr lang="es-MX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i="1" dirty="0" err="1" smtClean="0">
                <a:latin typeface="Arial" pitchFamily="34" charset="0"/>
                <a:cs typeface="Arial" pitchFamily="34" charset="0"/>
              </a:rPr>
              <a:t>lanceolata</a:t>
            </a:r>
            <a:endParaRPr lang="es-MX" sz="2000" i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2000" i="1" dirty="0" smtClean="0">
                <a:latin typeface="Arial" pitchFamily="34" charset="0"/>
                <a:cs typeface="Arial" pitchFamily="34" charset="0"/>
              </a:rPr>
              <a:t>Persea americana</a:t>
            </a:r>
          </a:p>
          <a:p>
            <a:pPr marL="342900" indent="-342900" algn="ctr">
              <a:spcBef>
                <a:spcPct val="20000"/>
              </a:spcBef>
            </a:pPr>
            <a:r>
              <a:rPr lang="es-MX" sz="20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Raffaelea</a:t>
            </a:r>
            <a:r>
              <a:rPr lang="es-MX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lauricola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2000" i="1" dirty="0" smtClean="0">
                <a:latin typeface="Arial" pitchFamily="34" charset="0"/>
                <a:cs typeface="Arial" pitchFamily="34" charset="0"/>
              </a:rPr>
              <a:t>Lindera </a:t>
            </a:r>
            <a:r>
              <a:rPr lang="es-MX" sz="2000" i="1" dirty="0" err="1" smtClean="0">
                <a:latin typeface="Arial" pitchFamily="34" charset="0"/>
                <a:cs typeface="Arial" pitchFamily="34" charset="0"/>
              </a:rPr>
              <a:t>melissifolia</a:t>
            </a:r>
            <a:endParaRPr lang="es-MX" sz="2000" i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2000" i="1" dirty="0" err="1" smtClean="0">
                <a:latin typeface="Arial" pitchFamily="34" charset="0"/>
                <a:cs typeface="Arial" pitchFamily="34" charset="0"/>
              </a:rPr>
              <a:t>Cinnamomun</a:t>
            </a:r>
            <a:r>
              <a:rPr lang="es-MX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i="1" dirty="0" err="1" smtClean="0">
                <a:latin typeface="Arial" pitchFamily="34" charset="0"/>
                <a:cs typeface="Arial" pitchFamily="34" charset="0"/>
              </a:rPr>
              <a:t>camphora</a:t>
            </a:r>
            <a:endParaRPr lang="es-MX" sz="2000" i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2000" i="1" dirty="0" err="1" smtClean="0">
                <a:latin typeface="Arial" pitchFamily="34" charset="0"/>
                <a:cs typeface="Arial" pitchFamily="34" charset="0"/>
              </a:rPr>
              <a:t>Litsea</a:t>
            </a:r>
            <a:r>
              <a:rPr lang="es-MX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i="1" dirty="0" err="1" smtClean="0">
                <a:latin typeface="Arial" pitchFamily="34" charset="0"/>
                <a:cs typeface="Arial" pitchFamily="34" charset="0"/>
              </a:rPr>
              <a:t>aestivalis</a:t>
            </a:r>
            <a:endParaRPr lang="es-MX" sz="2000" i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2000" i="1" dirty="0" err="1" smtClean="0">
                <a:latin typeface="Arial" pitchFamily="34" charset="0"/>
                <a:cs typeface="Arial" pitchFamily="34" charset="0"/>
              </a:rPr>
              <a:t>Lucaena</a:t>
            </a:r>
            <a:r>
              <a:rPr lang="es-MX" sz="2000" i="1" dirty="0" smtClean="0">
                <a:latin typeface="Arial" pitchFamily="34" charset="0"/>
                <a:cs typeface="Arial" pitchFamily="34" charset="0"/>
              </a:rPr>
              <a:t> glauca </a:t>
            </a:r>
            <a:r>
              <a:rPr lang="es-MX" sz="2000" dirty="0" smtClean="0">
                <a:latin typeface="Arial" pitchFamily="34" charset="0"/>
                <a:cs typeface="Arial" pitchFamily="34" charset="0"/>
              </a:rPr>
              <a:t>(en las islas </a:t>
            </a:r>
            <a:r>
              <a:rPr lang="es-MX" sz="2000" dirty="0" err="1" smtClean="0">
                <a:latin typeface="Arial" pitchFamily="34" charset="0"/>
                <a:cs typeface="Arial" pitchFamily="34" charset="0"/>
              </a:rPr>
              <a:t>Bonin</a:t>
            </a:r>
            <a:r>
              <a:rPr lang="es-MX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 algn="r">
              <a:spcBef>
                <a:spcPct val="20000"/>
              </a:spcBef>
              <a:buFont typeface="Arial" pitchFamily="34" charset="0"/>
              <a:buChar char="•"/>
            </a:pPr>
            <a:r>
              <a:rPr lang="es-MX" sz="2000" i="1" dirty="0" smtClean="0">
                <a:latin typeface="Arial" pitchFamily="34" charset="0"/>
                <a:cs typeface="Arial" pitchFamily="34" charset="0"/>
              </a:rPr>
              <a:t>Acacia</a:t>
            </a:r>
            <a:r>
              <a:rPr lang="es-MX" sz="2000" dirty="0" smtClean="0">
                <a:latin typeface="Arial" pitchFamily="34" charset="0"/>
                <a:cs typeface="Arial" pitchFamily="34" charset="0"/>
              </a:rPr>
              <a:t> y </a:t>
            </a:r>
            <a:r>
              <a:rPr lang="es-MX" sz="2000" i="1" dirty="0" err="1" smtClean="0">
                <a:latin typeface="Arial" pitchFamily="34" charset="0"/>
                <a:cs typeface="Arial" pitchFamily="34" charset="0"/>
              </a:rPr>
              <a:t>Leucaena</a:t>
            </a:r>
            <a:r>
              <a:rPr lang="es-MX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Char char="•"/>
            </a:pPr>
            <a:endParaRPr lang="es-MX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s-MX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s-MX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http://en.cvetq.info/e107_images/newspost_images/avocad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293096"/>
            <a:ext cx="2232248" cy="1674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http://toptropicals.com/pics/garden/m1/jelt/Leucaena_leucocephala3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221088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2" name="Picture 6" descr="http://bomennederland.files.wordpress.com/2009/08/lithocarpus-edulis-h-090829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186862"/>
            <a:ext cx="2520280" cy="189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0" name="Picture 2" descr="http://wildlifeofhawaii.com/images/flowers/Leucaena-leucocephala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0109" y="2276872"/>
            <a:ext cx="2262251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79512" y="0"/>
            <a:ext cx="5256584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Ciclo biológico de </a:t>
            </a:r>
            <a:r>
              <a:rPr lang="es-MX" sz="2000" b="1" i="1" dirty="0" err="1" smtClean="0">
                <a:latin typeface="Arial" charset="0"/>
                <a:cs typeface="Arial" charset="0"/>
              </a:rPr>
              <a:t>Xyleborus</a:t>
            </a:r>
            <a:r>
              <a:rPr lang="es-MX" sz="2000" b="1" i="1" dirty="0" smtClean="0">
                <a:latin typeface="Arial" charset="0"/>
                <a:cs typeface="Arial" charset="0"/>
              </a:rPr>
              <a:t> </a:t>
            </a:r>
            <a:r>
              <a:rPr lang="es-MX" sz="2000" b="1" i="1" dirty="0" err="1" smtClean="0">
                <a:latin typeface="Arial" charset="0"/>
                <a:cs typeface="Arial" charset="0"/>
              </a:rPr>
              <a:t>glabratus</a:t>
            </a:r>
            <a:endParaRPr lang="es-MX" sz="2000" b="1" dirty="0" smtClean="0">
              <a:latin typeface="Arial" charset="0"/>
              <a:cs typeface="Arial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764704"/>
            <a:ext cx="9144000" cy="5904656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597" y="801880"/>
            <a:ext cx="5923723" cy="583001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8 Imagen"/>
          <p:cNvPicPr/>
          <p:nvPr/>
        </p:nvPicPr>
        <p:blipFill>
          <a:blip r:embed="rId3" cstate="print"/>
          <a:srcRect l="24949" t="36441" r="22267" b="26271"/>
          <a:stretch>
            <a:fillRect/>
          </a:stretch>
        </p:blipFill>
        <p:spPr bwMode="auto">
          <a:xfrm>
            <a:off x="3203848" y="2237609"/>
            <a:ext cx="2353123" cy="126339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0" name="9 Imagen"/>
          <p:cNvPicPr/>
          <p:nvPr/>
        </p:nvPicPr>
        <p:blipFill>
          <a:blip r:embed="rId4" cstate="print"/>
          <a:srcRect l="31738" t="32486" r="29566" b="18927"/>
          <a:stretch>
            <a:fillRect/>
          </a:stretch>
        </p:blipFill>
        <p:spPr bwMode="auto">
          <a:xfrm>
            <a:off x="7548364" y="836712"/>
            <a:ext cx="148813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/>
          <p:cNvPicPr/>
          <p:nvPr/>
        </p:nvPicPr>
        <p:blipFill>
          <a:blip r:embed="rId5" cstate="print"/>
          <a:srcRect l="32247" t="14124" r="30244" b="28249"/>
          <a:stretch>
            <a:fillRect/>
          </a:stretch>
        </p:blipFill>
        <p:spPr bwMode="auto">
          <a:xfrm>
            <a:off x="7551935" y="2924944"/>
            <a:ext cx="1484561" cy="118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/>
          <p:cNvPicPr/>
          <p:nvPr/>
        </p:nvPicPr>
        <p:blipFill>
          <a:blip r:embed="rId6" cstate="print"/>
          <a:srcRect l="31568" t="20339" r="51969" b="53107"/>
          <a:stretch>
            <a:fillRect/>
          </a:stretch>
        </p:blipFill>
        <p:spPr bwMode="auto">
          <a:xfrm>
            <a:off x="-36512" y="5229200"/>
            <a:ext cx="162512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http://en.cvetq.info/e107_images/newspost_images/avocado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2961534"/>
            <a:ext cx="1656184" cy="1530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8" cstate="print"/>
          <a:srcRect l="26240" r="24080" b="56750"/>
          <a:stretch>
            <a:fillRect/>
          </a:stretch>
        </p:blipFill>
        <p:spPr bwMode="auto">
          <a:xfrm>
            <a:off x="7497032" y="4725144"/>
            <a:ext cx="1656184" cy="1845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888" y="795768"/>
            <a:ext cx="1213867" cy="1919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8309" t="28720" r="16723" b="5501"/>
          <a:stretch>
            <a:fillRect/>
          </a:stretch>
        </p:blipFill>
        <p:spPr bwMode="auto">
          <a:xfrm>
            <a:off x="323528" y="980728"/>
            <a:ext cx="841593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0" y="35332"/>
            <a:ext cx="45801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latin typeface="Arial" charset="0"/>
                <a:cs typeface="Arial" charset="0"/>
              </a:rPr>
              <a:t>Ciclo biológico de </a:t>
            </a:r>
            <a:r>
              <a:rPr lang="es-MX" sz="2000" b="1" i="1" dirty="0" err="1" smtClean="0">
                <a:latin typeface="Arial" charset="0"/>
                <a:cs typeface="Arial" charset="0"/>
              </a:rPr>
              <a:t>Xyleborus</a:t>
            </a:r>
            <a:r>
              <a:rPr lang="es-MX" b="1" i="1" dirty="0" smtClean="0">
                <a:latin typeface="Arial" charset="0"/>
                <a:cs typeface="Arial" charset="0"/>
              </a:rPr>
              <a:t> </a:t>
            </a:r>
            <a:r>
              <a:rPr lang="es-MX" b="1" i="1" dirty="0" err="1" smtClean="0">
                <a:latin typeface="Arial" charset="0"/>
                <a:cs typeface="Arial" charset="0"/>
              </a:rPr>
              <a:t>glabratus</a:t>
            </a:r>
            <a:endParaRPr lang="es-MX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46392" y="0"/>
            <a:ext cx="5698512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Condiciones favorables para el desarrollo del 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Complejo</a:t>
            </a:r>
            <a:r>
              <a:rPr lang="es-MX" sz="2000" b="1" i="1" dirty="0" smtClean="0">
                <a:latin typeface="Arial" charset="0"/>
                <a:cs typeface="Arial" charset="0"/>
              </a:rPr>
              <a:t> </a:t>
            </a:r>
            <a:r>
              <a:rPr lang="es-MX" sz="2000" b="1" i="1" dirty="0" err="1" smtClean="0">
                <a:latin typeface="Arial" charset="0"/>
                <a:cs typeface="Arial" charset="0"/>
              </a:rPr>
              <a:t>Xyleborus</a:t>
            </a:r>
            <a:r>
              <a:rPr lang="es-MX" sz="2000" b="1" i="1" dirty="0" smtClean="0">
                <a:latin typeface="Arial" charset="0"/>
                <a:cs typeface="Arial" charset="0"/>
              </a:rPr>
              <a:t> </a:t>
            </a:r>
            <a:r>
              <a:rPr lang="es-MX" sz="2000" b="1" i="1" dirty="0" err="1" smtClean="0">
                <a:latin typeface="Arial" charset="0"/>
                <a:cs typeface="Arial" charset="0"/>
              </a:rPr>
              <a:t>glabratus</a:t>
            </a:r>
            <a:r>
              <a:rPr lang="es-MX" sz="2000" b="1" i="1" dirty="0" smtClean="0">
                <a:latin typeface="Arial" charset="0"/>
                <a:cs typeface="Arial" charset="0"/>
              </a:rPr>
              <a:t>- </a:t>
            </a:r>
            <a:r>
              <a:rPr lang="es-MX" sz="2000" b="1" i="1" dirty="0" err="1" smtClean="0">
                <a:latin typeface="Arial" charset="0"/>
                <a:cs typeface="Arial" charset="0"/>
              </a:rPr>
              <a:t>Raffaelea</a:t>
            </a:r>
            <a:r>
              <a:rPr lang="es-MX" sz="2000" b="1" i="1" dirty="0" smtClean="0">
                <a:latin typeface="Arial" charset="0"/>
                <a:cs typeface="Arial" charset="0"/>
              </a:rPr>
              <a:t> lauricola </a:t>
            </a:r>
            <a:endParaRPr lang="es-MX" sz="2000" b="1" dirty="0" smtClean="0">
              <a:latin typeface="Arial" charset="0"/>
              <a:cs typeface="Arial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187624" y="1270501"/>
            <a:ext cx="6984776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es-MX" dirty="0" smtClean="0">
                <a:solidFill>
                  <a:schemeClr val="bg1"/>
                </a:solidFill>
              </a:rPr>
              <a:t>Géneros de amplia distribución y su mayor diversidad de especies se da en regiones tropicales y subtropicales de todo el mundo.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2348880"/>
            <a:ext cx="4067944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s-MX" dirty="0" smtClean="0"/>
              <a:t>Se  alimentan de hongos ambrosiales que cultivan en las paredes de los túneles que barrenan.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5496" y="4471952"/>
            <a:ext cx="3960440" cy="147732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s-MX" dirty="0" smtClean="0"/>
              <a:t>Actividad de vuelo: mayor en la primavera en comparación con los meses de verano e invierno según autores como </a:t>
            </a:r>
            <a:r>
              <a:rPr lang="es-MX" dirty="0" err="1" smtClean="0"/>
              <a:t>Hanula</a:t>
            </a:r>
            <a:r>
              <a:rPr lang="es-MX" dirty="0" smtClean="0"/>
              <a:t> </a:t>
            </a:r>
            <a:r>
              <a:rPr lang="es-MX" i="1" dirty="0" smtClean="0"/>
              <a:t>et al</a:t>
            </a:r>
            <a:r>
              <a:rPr lang="es-MX" dirty="0" smtClean="0"/>
              <a:t>., (2008) y </a:t>
            </a:r>
            <a:r>
              <a:rPr lang="es-MX" dirty="0" err="1" smtClean="0"/>
              <a:t>Mayfield</a:t>
            </a:r>
            <a:r>
              <a:rPr lang="es-MX" dirty="0" smtClean="0"/>
              <a:t> III y Thomas (2009).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4355976" y="2348880"/>
            <a:ext cx="4572000" cy="1200329"/>
          </a:xfrm>
          <a:prstGeom prst="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s-MX" dirty="0" smtClean="0"/>
              <a:t> Los adultos los puedes encontrar en campo durante todo el año y en menor número a finales de otoño y a principios del verano (</a:t>
            </a:r>
            <a:r>
              <a:rPr lang="es-MX" dirty="0" err="1" smtClean="0"/>
              <a:t>Crane</a:t>
            </a:r>
            <a:r>
              <a:rPr lang="es-MX" dirty="0" smtClean="0"/>
              <a:t> </a:t>
            </a:r>
            <a:r>
              <a:rPr lang="es-MX" i="1" dirty="0" smtClean="0"/>
              <a:t>et al</a:t>
            </a:r>
            <a:r>
              <a:rPr lang="es-MX" dirty="0" smtClean="0"/>
              <a:t>., 2008).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383272" y="3956863"/>
            <a:ext cx="4572000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s-MX" dirty="0" smtClean="0"/>
              <a:t> Principalmente atacan a las plantas que se encuentran moribundas o muertas y su hospedante preferencial es el aguacate.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411992" y="5302949"/>
            <a:ext cx="4572000" cy="646331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s-MX" dirty="0" smtClean="0"/>
              <a:t> Según estudios que se han hecho se desarrollan muy bien a bajas temperaturas.</a:t>
            </a:r>
          </a:p>
        </p:txBody>
      </p:sp>
      <p:sp>
        <p:nvSpPr>
          <p:cNvPr id="11" name="10 Flecha arriba y abajo"/>
          <p:cNvSpPr/>
          <p:nvPr/>
        </p:nvSpPr>
        <p:spPr>
          <a:xfrm>
            <a:off x="4067944" y="2492896"/>
            <a:ext cx="288032" cy="3096344"/>
          </a:xfrm>
          <a:prstGeom prst="upDownArrow">
            <a:avLst/>
          </a:prstGeom>
          <a:solidFill>
            <a:srgbClr val="FFCC00"/>
          </a:solidFill>
          <a:ln>
            <a:solidFill>
              <a:srgbClr val="00206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69780" t="21097" b="19127"/>
          <a:stretch>
            <a:fillRect/>
          </a:stretch>
        </p:blipFill>
        <p:spPr bwMode="auto">
          <a:xfrm>
            <a:off x="2627784" y="3212976"/>
            <a:ext cx="1008112" cy="126097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3" name="12 Imagen"/>
          <p:cNvPicPr/>
          <p:nvPr/>
        </p:nvPicPr>
        <p:blipFill>
          <a:blip r:embed="rId3" cstate="print"/>
          <a:srcRect l="45316" t="20339" r="44161" b="65820"/>
          <a:stretch>
            <a:fillRect/>
          </a:stretch>
        </p:blipFill>
        <p:spPr bwMode="auto">
          <a:xfrm>
            <a:off x="1547664" y="3212976"/>
            <a:ext cx="1296144" cy="108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-46392" y="0"/>
            <a:ext cx="5554496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Diseminación y dispersión del complejo</a:t>
            </a:r>
            <a:r>
              <a:rPr lang="es-MX" sz="2000" b="1" i="1" dirty="0" smtClean="0">
                <a:latin typeface="Arial" charset="0"/>
                <a:cs typeface="Arial" charset="0"/>
              </a:rPr>
              <a:t> </a:t>
            </a:r>
            <a:r>
              <a:rPr lang="es-MX" sz="2000" b="1" i="1" dirty="0" err="1" smtClean="0">
                <a:latin typeface="Arial" charset="0"/>
                <a:cs typeface="Arial" charset="0"/>
              </a:rPr>
              <a:t>Xyleborus</a:t>
            </a:r>
            <a:r>
              <a:rPr lang="es-MX" sz="2000" b="1" i="1" dirty="0" smtClean="0">
                <a:latin typeface="Arial" charset="0"/>
                <a:cs typeface="Arial" charset="0"/>
              </a:rPr>
              <a:t> </a:t>
            </a:r>
            <a:r>
              <a:rPr lang="es-MX" sz="2000" b="1" i="1" dirty="0" err="1" smtClean="0">
                <a:latin typeface="Arial" charset="0"/>
                <a:cs typeface="Arial" charset="0"/>
              </a:rPr>
              <a:t>glabratus-Raffaelea</a:t>
            </a:r>
            <a:r>
              <a:rPr lang="es-MX" sz="2000" b="1" i="1" dirty="0" smtClean="0">
                <a:latin typeface="Arial" charset="0"/>
                <a:cs typeface="Arial" charset="0"/>
              </a:rPr>
              <a:t> </a:t>
            </a:r>
            <a:r>
              <a:rPr lang="es-MX" sz="2000" b="1" i="1" dirty="0" smtClean="0">
                <a:latin typeface="Arial" charset="0"/>
                <a:cs typeface="Arial" charset="0"/>
              </a:rPr>
              <a:t>lauricola. </a:t>
            </a:r>
            <a:endParaRPr lang="es-MX" sz="2000" b="1" dirty="0" smtClean="0">
              <a:latin typeface="Arial" charset="0"/>
              <a:cs typeface="Arial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07504" y="1484784"/>
            <a:ext cx="8856984" cy="452431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MX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Productos madereros y de embalaje</a:t>
            </a:r>
          </a:p>
          <a:p>
            <a:pPr algn="ctr"/>
            <a:endParaRPr lang="es-MX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Transportación accidental por seres humanos</a:t>
            </a:r>
          </a:p>
          <a:p>
            <a:pPr algn="ctr"/>
            <a:endParaRPr lang="es-MX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 muestras de suelo</a:t>
            </a:r>
          </a:p>
          <a:p>
            <a:pPr algn="ctr"/>
            <a:endParaRPr lang="es-MX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 estados unidos se han propagado a una velocidad de entre </a:t>
            </a:r>
            <a:r>
              <a:rPr lang="es-MX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30 a 100 Km/año</a:t>
            </a:r>
          </a:p>
        </p:txBody>
      </p:sp>
      <p:pic>
        <p:nvPicPr>
          <p:cNvPr id="7" name="6 Imagen"/>
          <p:cNvPicPr/>
          <p:nvPr/>
        </p:nvPicPr>
        <p:blipFill>
          <a:blip r:embed="rId2" cstate="print"/>
          <a:srcRect l="57875" t="36723" r="24474" b="40113"/>
          <a:stretch>
            <a:fillRect/>
          </a:stretch>
        </p:blipFill>
        <p:spPr bwMode="auto">
          <a:xfrm>
            <a:off x="5580112" y="2420888"/>
            <a:ext cx="2727548" cy="211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46392" y="0"/>
            <a:ext cx="6840760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Características de reconocimiento 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 l="34623" t="16384" r="31942" b="8192"/>
          <a:stretch>
            <a:fillRect/>
          </a:stretch>
        </p:blipFill>
        <p:spPr bwMode="auto">
          <a:xfrm>
            <a:off x="179512" y="980728"/>
            <a:ext cx="3384376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/>
          <p:cNvPicPr/>
          <p:nvPr/>
        </p:nvPicPr>
        <p:blipFill>
          <a:blip r:embed="rId3" cstate="print"/>
          <a:srcRect l="31568" t="27684" r="29905" b="23164"/>
          <a:stretch>
            <a:fillRect/>
          </a:stretch>
        </p:blipFill>
        <p:spPr bwMode="auto">
          <a:xfrm>
            <a:off x="3464584" y="980728"/>
            <a:ext cx="280831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/>
          <p:cNvPicPr/>
          <p:nvPr/>
        </p:nvPicPr>
        <p:blipFill>
          <a:blip r:embed="rId4" cstate="print"/>
          <a:srcRect l="45825" t="19774" r="24983" b="42655"/>
          <a:stretch>
            <a:fillRect/>
          </a:stretch>
        </p:blipFill>
        <p:spPr bwMode="auto">
          <a:xfrm>
            <a:off x="3482000" y="3789040"/>
            <a:ext cx="280831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 cstate="print"/>
          <a:srcRect l="34250" t="10626" r="42125" b="73624"/>
          <a:stretch>
            <a:fillRect/>
          </a:stretch>
        </p:blipFill>
        <p:spPr bwMode="auto">
          <a:xfrm>
            <a:off x="2483768" y="1052736"/>
            <a:ext cx="1008112" cy="6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1952" y="998144"/>
            <a:ext cx="2843808" cy="552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12 Rectángulo"/>
          <p:cNvSpPr/>
          <p:nvPr/>
        </p:nvSpPr>
        <p:spPr>
          <a:xfrm>
            <a:off x="4787983" y="6093296"/>
            <a:ext cx="1512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A.E. </a:t>
            </a:r>
            <a:r>
              <a:rPr lang="es-MX" b="1" dirty="0" err="1" smtClean="0">
                <a:solidFill>
                  <a:schemeClr val="bg1"/>
                </a:solidFill>
              </a:rPr>
              <a:t>Mayfield</a:t>
            </a:r>
            <a:r>
              <a:rPr lang="es-MX" b="1" dirty="0" smtClean="0">
                <a:solidFill>
                  <a:schemeClr val="bg1"/>
                </a:solidFill>
              </a:rPr>
              <a:t> 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7596295" y="6093296"/>
            <a:ext cx="1512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A.E. </a:t>
            </a:r>
            <a:r>
              <a:rPr lang="es-MX" b="1" dirty="0" err="1" smtClean="0">
                <a:solidFill>
                  <a:schemeClr val="bg1"/>
                </a:solidFill>
              </a:rPr>
              <a:t>Mayfield</a:t>
            </a:r>
            <a:r>
              <a:rPr lang="es-MX" b="1" dirty="0" smtClean="0">
                <a:solidFill>
                  <a:schemeClr val="bg1"/>
                </a:solidFill>
              </a:rPr>
              <a:t> </a:t>
            </a:r>
            <a:endParaRPr lang="es-MX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 l="16972" t="37288" r="43313" b="18644"/>
          <a:stretch>
            <a:fillRect/>
          </a:stretch>
        </p:blipFill>
        <p:spPr bwMode="auto">
          <a:xfrm>
            <a:off x="251520" y="1196752"/>
            <a:ext cx="4608512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-46392" y="0"/>
            <a:ext cx="6840760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Daños ocasionados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  <p:pic>
        <p:nvPicPr>
          <p:cNvPr id="6" name="5 Imagen"/>
          <p:cNvPicPr/>
          <p:nvPr/>
        </p:nvPicPr>
        <p:blipFill>
          <a:blip r:embed="rId3" cstate="print">
            <a:lum bright="10000" contrast="30000"/>
          </a:blip>
          <a:srcRect l="18160" t="37288" r="43313" b="15537"/>
          <a:stretch>
            <a:fillRect/>
          </a:stretch>
        </p:blipFill>
        <p:spPr bwMode="auto">
          <a:xfrm>
            <a:off x="4860032" y="1196752"/>
            <a:ext cx="4032448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/>
          <p:cNvPicPr/>
          <p:nvPr/>
        </p:nvPicPr>
        <p:blipFill>
          <a:blip r:embed="rId4" cstate="print"/>
          <a:srcRect l="17991" t="41243" r="43313" b="17797"/>
          <a:stretch>
            <a:fillRect/>
          </a:stretch>
        </p:blipFill>
        <p:spPr bwMode="auto">
          <a:xfrm>
            <a:off x="2627784" y="1196752"/>
            <a:ext cx="3888432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46392" y="0"/>
            <a:ext cx="6840760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Daños ocasionados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 l="15445" t="32768" r="65377" b="19492"/>
          <a:stretch>
            <a:fillRect/>
          </a:stretch>
        </p:blipFill>
        <p:spPr bwMode="auto">
          <a:xfrm>
            <a:off x="539552" y="908720"/>
            <a:ext cx="374441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2" cstate="print"/>
          <a:srcRect l="36999" t="32768" r="41446" b="19492"/>
          <a:stretch>
            <a:fillRect/>
          </a:stretch>
        </p:blipFill>
        <p:spPr bwMode="auto">
          <a:xfrm>
            <a:off x="4355976" y="908720"/>
            <a:ext cx="417646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36512" y="93098"/>
            <a:ext cx="5472608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Agente causal de la marchitez del laurel rojo</a:t>
            </a:r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467544" y="1124744"/>
            <a:ext cx="8251825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sz="1600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Raffaelea</a:t>
            </a:r>
            <a:r>
              <a:rPr lang="es-MX" sz="16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lauricola</a:t>
            </a:r>
          </a:p>
          <a:p>
            <a:endParaRPr lang="es-MX" sz="1400" i="1" dirty="0" smtClean="0"/>
          </a:p>
          <a:p>
            <a:endParaRPr lang="es-MX" sz="1400" dirty="0" smtClean="0"/>
          </a:p>
          <a:p>
            <a:endParaRPr lang="es-MX" sz="1400" dirty="0" smtClean="0"/>
          </a:p>
          <a:p>
            <a:endParaRPr lang="es-MX" sz="1400" dirty="0" smtClean="0"/>
          </a:p>
          <a:p>
            <a:endParaRPr lang="es-MX" sz="1400" dirty="0" smtClean="0"/>
          </a:p>
          <a:p>
            <a:endParaRPr lang="es-MX" sz="1400" dirty="0" smtClean="0"/>
          </a:p>
          <a:p>
            <a:endParaRPr lang="es-MX" sz="1400" dirty="0" smtClean="0"/>
          </a:p>
          <a:p>
            <a:endParaRPr lang="es-MX" sz="1400" dirty="0" smtClean="0"/>
          </a:p>
          <a:p>
            <a:endParaRPr lang="es-MX" sz="1400" dirty="0" smtClean="0"/>
          </a:p>
          <a:p>
            <a:endParaRPr lang="es-MX" sz="1400" dirty="0" smtClean="0"/>
          </a:p>
          <a:p>
            <a:endParaRPr lang="es-MX" sz="1400" dirty="0" smtClean="0"/>
          </a:p>
          <a:p>
            <a:endParaRPr lang="es-MX" sz="1400" dirty="0" smtClean="0"/>
          </a:p>
          <a:p>
            <a:endParaRPr lang="es-MX" sz="1400" dirty="0" smtClean="0"/>
          </a:p>
          <a:p>
            <a:endParaRPr lang="es-MX" sz="1400" dirty="0" smtClean="0"/>
          </a:p>
          <a:p>
            <a:endParaRPr lang="es-MX" sz="1400" dirty="0" smtClean="0"/>
          </a:p>
          <a:p>
            <a:endParaRPr lang="es-MX" sz="1400" dirty="0" smtClean="0"/>
          </a:p>
          <a:p>
            <a:r>
              <a:rPr lang="es-MX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Foto tomada por </a:t>
            </a:r>
            <a:r>
              <a:rPr lang="es-MX" sz="1400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Freadrich</a:t>
            </a:r>
            <a:r>
              <a:rPr lang="es-MX" sz="1400" b="1" i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et al.,</a:t>
            </a:r>
            <a:r>
              <a:rPr lang="es-MX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2008</a:t>
            </a:r>
          </a:p>
          <a:p>
            <a:endParaRPr lang="es-MX" sz="1400" dirty="0" smtClean="0"/>
          </a:p>
          <a:p>
            <a:endParaRPr lang="es-MX" sz="1400" dirty="0" smtClean="0"/>
          </a:p>
          <a:p>
            <a:endParaRPr lang="es-MX" sz="1400" dirty="0" smtClean="0"/>
          </a:p>
          <a:p>
            <a:r>
              <a:rPr lang="es-MX" sz="1400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</a:t>
            </a:r>
            <a:r>
              <a:rPr lang="es-MX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Escarabajo Ambrosia del laurel rojo </a:t>
            </a:r>
            <a:r>
              <a:rPr lang="es-MX" sz="1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s-MX" sz="1400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Xyleborus</a:t>
            </a:r>
            <a:r>
              <a:rPr lang="es-MX" sz="1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glabratus</a:t>
            </a:r>
            <a:r>
              <a:rPr lang="es-MX" sz="1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s-MX" sz="1400" dirty="0" smtClean="0">
                <a:latin typeface="Arial" pitchFamily="34" charset="0"/>
                <a:cs typeface="Arial" pitchFamily="34" charset="0"/>
              </a:rPr>
              <a:t>. </a:t>
            </a:r>
            <a:endParaRPr lang="es-MX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31893" t="21656" r="36804" b="21251"/>
          <a:stretch>
            <a:fillRect/>
          </a:stretch>
        </p:blipFill>
        <p:spPr bwMode="auto">
          <a:xfrm>
            <a:off x="399260" y="1412775"/>
            <a:ext cx="3092620" cy="3384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/>
          <p:cNvPicPr/>
          <p:nvPr/>
        </p:nvPicPr>
        <p:blipFill>
          <a:blip r:embed="rId3" cstate="print"/>
          <a:srcRect l="23422" t="22599" r="22267" b="29096"/>
          <a:stretch>
            <a:fillRect/>
          </a:stretch>
        </p:blipFill>
        <p:spPr bwMode="auto">
          <a:xfrm>
            <a:off x="3779912" y="3789040"/>
            <a:ext cx="410445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Imagen"/>
          <p:cNvPicPr/>
          <p:nvPr/>
        </p:nvPicPr>
        <p:blipFill>
          <a:blip r:embed="rId4" cstate="print"/>
          <a:srcRect l="30889" t="20056" r="48914" b="50001"/>
          <a:stretch>
            <a:fillRect/>
          </a:stretch>
        </p:blipFill>
        <p:spPr bwMode="auto">
          <a:xfrm>
            <a:off x="3923928" y="1412776"/>
            <a:ext cx="396044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2" cstate="print"/>
          <a:srcRect l="44297" t="30508" r="41616" b="37571"/>
          <a:stretch>
            <a:fillRect/>
          </a:stretch>
        </p:blipFill>
        <p:spPr bwMode="auto">
          <a:xfrm>
            <a:off x="395536" y="1052736"/>
            <a:ext cx="396044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3" cstate="print"/>
          <a:srcRect l="15105" t="59887" r="64358" b="13559"/>
          <a:stretch>
            <a:fillRect/>
          </a:stretch>
        </p:blipFill>
        <p:spPr bwMode="auto">
          <a:xfrm>
            <a:off x="4211960" y="2204864"/>
            <a:ext cx="388843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-46392" y="0"/>
            <a:ext cx="6840760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Daños ocasionados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www.ces.ncsu.edu/depts/ent/notes/O&amp;T/trees/note161/xyleborus%20glabratus.jpg"/>
          <p:cNvPicPr>
            <a:picLocks noChangeAspect="1" noChangeArrowheads="1"/>
          </p:cNvPicPr>
          <p:nvPr/>
        </p:nvPicPr>
        <p:blipFill>
          <a:blip r:embed="rId2" cstate="print"/>
          <a:srcRect t="16005"/>
          <a:stretch>
            <a:fillRect/>
          </a:stretch>
        </p:blipFill>
        <p:spPr bwMode="auto">
          <a:xfrm>
            <a:off x="-46799" y="764704"/>
            <a:ext cx="9190799" cy="4912586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4" name="3 Imagen"/>
          <p:cNvPicPr/>
          <p:nvPr/>
        </p:nvPicPr>
        <p:blipFill>
          <a:blip r:embed="rId3" cstate="print"/>
          <a:srcRect l="15954" t="64406" r="64867" b="13277"/>
          <a:stretch>
            <a:fillRect/>
          </a:stretch>
        </p:blipFill>
        <p:spPr bwMode="auto">
          <a:xfrm>
            <a:off x="81888" y="4221088"/>
            <a:ext cx="158417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/>
          <p:cNvPicPr/>
          <p:nvPr/>
        </p:nvPicPr>
        <p:blipFill>
          <a:blip r:embed="rId3" cstate="print"/>
          <a:srcRect l="42091" t="51977" r="42634" b="13277"/>
          <a:stretch>
            <a:fillRect/>
          </a:stretch>
        </p:blipFill>
        <p:spPr bwMode="auto">
          <a:xfrm>
            <a:off x="1759920" y="4221088"/>
            <a:ext cx="172819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/>
          <p:cNvPicPr/>
          <p:nvPr/>
        </p:nvPicPr>
        <p:blipFill>
          <a:blip r:embed="rId3" cstate="print"/>
          <a:srcRect l="39884" t="29943" r="44671" b="49718"/>
          <a:stretch>
            <a:fillRect/>
          </a:stretch>
        </p:blipFill>
        <p:spPr bwMode="auto">
          <a:xfrm>
            <a:off x="3573768" y="4221088"/>
            <a:ext cx="144016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/>
          <p:cNvPicPr/>
          <p:nvPr/>
        </p:nvPicPr>
        <p:blipFill>
          <a:blip r:embed="rId4" cstate="print"/>
          <a:srcRect l="15275" t="30509" r="64698" b="46610"/>
          <a:stretch>
            <a:fillRect/>
          </a:stretch>
        </p:blipFill>
        <p:spPr bwMode="auto">
          <a:xfrm>
            <a:off x="5066176" y="4221088"/>
            <a:ext cx="199880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-46392" y="0"/>
            <a:ext cx="6840760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Daños ocasionados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  <p:pic>
        <p:nvPicPr>
          <p:cNvPr id="30722" name="Picture 2" descr="http://www.fs.fed.us/research/images/invasive-species/plant-pathogens/laurel-wi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1496" y="4221088"/>
            <a:ext cx="1905000" cy="2389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11 Conector recto"/>
          <p:cNvCxnSpPr/>
          <p:nvPr/>
        </p:nvCxnSpPr>
        <p:spPr>
          <a:xfrm>
            <a:off x="179512" y="4005064"/>
            <a:ext cx="8640960" cy="72008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46392" y="0"/>
            <a:ext cx="6840760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Estrategias de vigilancia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  <p:graphicFrame>
        <p:nvGraphicFramePr>
          <p:cNvPr id="3" name="2 Diagrama"/>
          <p:cNvGraphicFramePr/>
          <p:nvPr/>
        </p:nvGraphicFramePr>
        <p:xfrm>
          <a:off x="467544" y="836712"/>
          <a:ext cx="8208912" cy="5432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46392" y="0"/>
            <a:ext cx="6840760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Estrategias de vigilancia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39552" y="1268760"/>
            <a:ext cx="19442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s-MX" dirty="0" smtClean="0"/>
              <a:t>Exploración </a:t>
            </a:r>
            <a:endParaRPr lang="es-MX" dirty="0"/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 l="70943" t="30226" r="15988" b="45256"/>
          <a:stretch>
            <a:fillRect/>
          </a:stretch>
        </p:blipFill>
        <p:spPr bwMode="auto">
          <a:xfrm>
            <a:off x="2555776" y="1052736"/>
            <a:ext cx="208823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467544" y="4737918"/>
            <a:ext cx="2016224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Tapones de </a:t>
            </a:r>
            <a:r>
              <a:rPr lang="es-MX" dirty="0" err="1" smtClean="0"/>
              <a:t>aserrin</a:t>
            </a:r>
            <a:r>
              <a:rPr lang="es-MX" dirty="0" smtClean="0"/>
              <a:t> ocasionados por </a:t>
            </a:r>
            <a:r>
              <a:rPr lang="es-MX" i="1" dirty="0" err="1" smtClean="0"/>
              <a:t>Xyleborus</a:t>
            </a:r>
            <a:r>
              <a:rPr lang="es-MX" i="1" dirty="0" smtClean="0"/>
              <a:t> </a:t>
            </a:r>
            <a:r>
              <a:rPr lang="es-MX" i="1" dirty="0" err="1" smtClean="0"/>
              <a:t>glabratus</a:t>
            </a:r>
            <a:endParaRPr lang="es-MX" dirty="0"/>
          </a:p>
        </p:txBody>
      </p:sp>
      <p:pic>
        <p:nvPicPr>
          <p:cNvPr id="8" name="7 Imagen"/>
          <p:cNvPicPr/>
          <p:nvPr/>
        </p:nvPicPr>
        <p:blipFill>
          <a:blip r:embed="rId3" cstate="print"/>
          <a:srcRect l="8656" t="62147" r="70638" b="11864"/>
          <a:stretch>
            <a:fillRect/>
          </a:stretch>
        </p:blipFill>
        <p:spPr bwMode="auto">
          <a:xfrm>
            <a:off x="2627784" y="4725144"/>
            <a:ext cx="194421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/>
          <p:nvPr/>
        </p:nvPicPr>
        <p:blipFill>
          <a:blip r:embed="rId4" cstate="print"/>
          <a:srcRect l="7637" t="39266" r="72845" b="18079"/>
          <a:stretch>
            <a:fillRect/>
          </a:stretch>
        </p:blipFill>
        <p:spPr bwMode="auto">
          <a:xfrm>
            <a:off x="4644008" y="1124744"/>
            <a:ext cx="201622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www.bug-master.com/Portals/0/images/Redb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725144"/>
            <a:ext cx="2088232" cy="1800200"/>
          </a:xfrm>
          <a:prstGeom prst="rect">
            <a:avLst/>
          </a:prstGeom>
          <a:noFill/>
        </p:spPr>
      </p:pic>
      <p:pic>
        <p:nvPicPr>
          <p:cNvPr id="1028" name="Picture 4" descr="http://upload.wikimedia.org/wikipedia/en/4/4a/Xyleborus_glabratus-dorsal%2Blateral.jpg"/>
          <p:cNvPicPr>
            <a:picLocks noChangeAspect="1" noChangeArrowheads="1"/>
          </p:cNvPicPr>
          <p:nvPr/>
        </p:nvPicPr>
        <p:blipFill>
          <a:blip r:embed="rId6" cstate="print"/>
          <a:srcRect l="3261" r="51879" b="3717"/>
          <a:stretch>
            <a:fillRect/>
          </a:stretch>
        </p:blipFill>
        <p:spPr bwMode="auto">
          <a:xfrm>
            <a:off x="6588224" y="908720"/>
            <a:ext cx="2483768" cy="576064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2" descr="http://3.bp.blogspot.com/-XyK34imCxRA/TXlKmsGlQvI/AAAAAAAAAfk/nW6kCb9Hafk/s320/figura1.jpg"/>
          <p:cNvPicPr>
            <a:picLocks noChangeAspect="1" noChangeArrowheads="1"/>
          </p:cNvPicPr>
          <p:nvPr/>
        </p:nvPicPr>
        <p:blipFill>
          <a:blip r:embed="rId7" cstate="print"/>
          <a:srcRect l="7087" t="4154" r="66925" b="16924"/>
          <a:stretch>
            <a:fillRect/>
          </a:stretch>
        </p:blipFill>
        <p:spPr bwMode="auto">
          <a:xfrm>
            <a:off x="539552" y="1733539"/>
            <a:ext cx="1800200" cy="2775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46392" y="0"/>
            <a:ext cx="6840760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Estrategias de vigilancia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07504" y="980728"/>
            <a:ext cx="331236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s-MX" b="1" dirty="0" smtClean="0">
                <a:solidFill>
                  <a:srgbClr val="008000"/>
                </a:solidFill>
              </a:rPr>
              <a:t>Ruta de trampeo </a:t>
            </a:r>
            <a:endParaRPr lang="es-MX" b="1" dirty="0">
              <a:solidFill>
                <a:srgbClr val="008000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052736"/>
            <a:ext cx="4824536" cy="536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79512" y="1580014"/>
            <a:ext cx="33843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>
                <a:solidFill>
                  <a:srgbClr val="002060"/>
                </a:solidFill>
              </a:rPr>
              <a:t>Trampa de embudo </a:t>
            </a:r>
            <a:r>
              <a:rPr lang="es-MX" b="1" dirty="0" err="1" smtClean="0">
                <a:solidFill>
                  <a:srgbClr val="002060"/>
                </a:solidFill>
              </a:rPr>
              <a:t>Lindgren</a:t>
            </a:r>
            <a:endParaRPr lang="es-MX" b="1" dirty="0" smtClean="0">
              <a:solidFill>
                <a:srgbClr val="002060"/>
              </a:solidFill>
            </a:endParaRPr>
          </a:p>
          <a:p>
            <a:pPr algn="just"/>
            <a:endParaRPr lang="es-MX" b="1" dirty="0" smtClean="0">
              <a:solidFill>
                <a:srgbClr val="002060"/>
              </a:solidFill>
            </a:endParaRPr>
          </a:p>
          <a:p>
            <a:pPr algn="just"/>
            <a:endParaRPr lang="es-MX" b="1" dirty="0" smtClean="0">
              <a:solidFill>
                <a:srgbClr val="002060"/>
              </a:solidFill>
            </a:endParaRPr>
          </a:p>
          <a:p>
            <a:pPr algn="just"/>
            <a:r>
              <a:rPr lang="es-MX" b="1" dirty="0" smtClean="0">
                <a:solidFill>
                  <a:srgbClr val="002060"/>
                </a:solidFill>
              </a:rPr>
              <a:t>Como atrayente se utiliza el aceite de </a:t>
            </a:r>
            <a:r>
              <a:rPr lang="es-MX" b="1" dirty="0" err="1" smtClean="0">
                <a:solidFill>
                  <a:srgbClr val="002060"/>
                </a:solidFill>
              </a:rPr>
              <a:t>Manuka</a:t>
            </a:r>
            <a:endParaRPr lang="es-MX" b="1" dirty="0" smtClean="0">
              <a:solidFill>
                <a:srgbClr val="002060"/>
              </a:solidFill>
            </a:endParaRPr>
          </a:p>
          <a:p>
            <a:pPr algn="just"/>
            <a:endParaRPr lang="es-MX" b="1" dirty="0" smtClean="0">
              <a:solidFill>
                <a:srgbClr val="002060"/>
              </a:solidFill>
            </a:endParaRPr>
          </a:p>
          <a:p>
            <a:pPr algn="just"/>
            <a:endParaRPr lang="es-MX" b="1" dirty="0" smtClean="0">
              <a:solidFill>
                <a:srgbClr val="002060"/>
              </a:solidFill>
            </a:endParaRPr>
          </a:p>
          <a:p>
            <a:pPr algn="just"/>
            <a:r>
              <a:rPr lang="es-MX" b="1" dirty="0" smtClean="0">
                <a:solidFill>
                  <a:srgbClr val="002060"/>
                </a:solidFill>
              </a:rPr>
              <a:t>Recipiente de recolección con 300 ml de solución acuosa al 10% de </a:t>
            </a:r>
            <a:r>
              <a:rPr lang="es-MX" b="1" dirty="0" err="1" smtClean="0">
                <a:solidFill>
                  <a:srgbClr val="002060"/>
                </a:solidFill>
              </a:rPr>
              <a:t>propilenglicol</a:t>
            </a:r>
            <a:r>
              <a:rPr lang="es-MX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es-MX" b="1" dirty="0" smtClean="0">
              <a:solidFill>
                <a:srgbClr val="002060"/>
              </a:solidFill>
            </a:endParaRPr>
          </a:p>
          <a:p>
            <a:pPr algn="just"/>
            <a:endParaRPr lang="es-MX" b="1" dirty="0" smtClean="0">
              <a:solidFill>
                <a:srgbClr val="002060"/>
              </a:solidFill>
            </a:endParaRPr>
          </a:p>
          <a:p>
            <a:pPr algn="just"/>
            <a:r>
              <a:rPr lang="es-MX" b="1" dirty="0" smtClean="0">
                <a:solidFill>
                  <a:srgbClr val="002060"/>
                </a:solidFill>
              </a:rPr>
              <a:t>1.5m de altura tomando como referencia el nivel del suelo.</a:t>
            </a:r>
          </a:p>
          <a:p>
            <a:pPr algn="just"/>
            <a:endParaRPr lang="es-MX" b="1" dirty="0" smtClean="0">
              <a:solidFill>
                <a:srgbClr val="002060"/>
              </a:solidFill>
            </a:endParaRPr>
          </a:p>
          <a:p>
            <a:pPr algn="just"/>
            <a:r>
              <a:rPr lang="es-MX" b="1" dirty="0" smtClean="0">
                <a:solidFill>
                  <a:srgbClr val="002060"/>
                </a:solidFill>
              </a:rPr>
              <a:t>O simplemente colocarlo a la orilla del predio.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 l="33665" t="13781" r="31488" b="8454"/>
          <a:stretch>
            <a:fillRect/>
          </a:stretch>
        </p:blipFill>
        <p:spPr bwMode="auto">
          <a:xfrm>
            <a:off x="6876256" y="4005064"/>
            <a:ext cx="182845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46392" y="0"/>
            <a:ext cx="6840760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Toma y envió de muestra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5496" y="827420"/>
            <a:ext cx="35664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8000"/>
                </a:solidFill>
              </a:rPr>
              <a:t>Marchitez de hojas y tallos jóvenes </a:t>
            </a:r>
            <a:endParaRPr lang="es-MX" b="1" dirty="0">
              <a:solidFill>
                <a:srgbClr val="008000"/>
              </a:soli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 l="9165" t="10452" r="35336" b="20904"/>
          <a:stretch>
            <a:fillRect/>
          </a:stretch>
        </p:blipFill>
        <p:spPr bwMode="auto">
          <a:xfrm>
            <a:off x="121152" y="1196752"/>
            <a:ext cx="891534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46392" y="0"/>
            <a:ext cx="6840760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Toma y envió de muestra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321760" y="910461"/>
            <a:ext cx="656260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008000"/>
                </a:solidFill>
              </a:rPr>
              <a:t>Cambio de color en las hojas: de verde claro a verde oscuro y después a gris carmelitoso</a:t>
            </a:r>
            <a:endParaRPr lang="es-MX" b="1" dirty="0">
              <a:solidFill>
                <a:srgbClr val="008000"/>
              </a:soli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 l="3394" t="10452" r="1222" b="7627"/>
          <a:stretch>
            <a:fillRect/>
          </a:stretch>
        </p:blipFill>
        <p:spPr bwMode="auto">
          <a:xfrm>
            <a:off x="1331640" y="1628800"/>
            <a:ext cx="655272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46392" y="0"/>
            <a:ext cx="6840760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Toma y envió de muestra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93451" y="827420"/>
            <a:ext cx="523015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8000"/>
                </a:solidFill>
              </a:rPr>
              <a:t>Hojas muertas que cuelgan sin caerse de los árboles  </a:t>
            </a:r>
            <a:endParaRPr lang="es-MX" b="1" dirty="0">
              <a:solidFill>
                <a:srgbClr val="008000"/>
              </a:soli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 l="9335" t="10452" r="23456" b="8475"/>
          <a:stretch>
            <a:fillRect/>
          </a:stretch>
        </p:blipFill>
        <p:spPr bwMode="auto">
          <a:xfrm>
            <a:off x="179512" y="1268760"/>
            <a:ext cx="871296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46392" y="0"/>
            <a:ext cx="6840760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Toma y envió de muestra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82466" y="792000"/>
            <a:ext cx="344966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008000"/>
                </a:solidFill>
              </a:rPr>
              <a:t>Muerte regresiva de tallos y hojas  </a:t>
            </a:r>
            <a:endParaRPr lang="es-MX" b="1" dirty="0">
              <a:solidFill>
                <a:srgbClr val="008000"/>
              </a:soli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 l="9335" t="10169" r="23456" b="8475"/>
          <a:stretch>
            <a:fillRect/>
          </a:stretch>
        </p:blipFill>
        <p:spPr bwMode="auto">
          <a:xfrm>
            <a:off x="179512" y="1206632"/>
            <a:ext cx="54006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3" cstate="print"/>
          <a:srcRect l="47651" t="10452" r="27971" b="46837"/>
          <a:stretch>
            <a:fillRect/>
          </a:stretch>
        </p:blipFill>
        <p:spPr bwMode="auto">
          <a:xfrm>
            <a:off x="5796136" y="1196752"/>
            <a:ext cx="320384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46392" y="0"/>
            <a:ext cx="6840760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Toma y envió de muestra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69471" y="809416"/>
            <a:ext cx="424109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008000"/>
                </a:solidFill>
              </a:rPr>
              <a:t>Inspección de  troncos y ramas principales  </a:t>
            </a:r>
            <a:endParaRPr lang="es-MX" b="1" dirty="0">
              <a:solidFill>
                <a:srgbClr val="008000"/>
              </a:soli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 l="3734" t="9887" r="27699" b="7910"/>
          <a:stretch>
            <a:fillRect/>
          </a:stretch>
        </p:blipFill>
        <p:spPr bwMode="auto">
          <a:xfrm>
            <a:off x="1259632" y="1268760"/>
            <a:ext cx="576064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5496" y="0"/>
            <a:ext cx="5256584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Agente causal de la marchitez del laurel rojo</a:t>
            </a:r>
          </a:p>
        </p:txBody>
      </p:sp>
      <p:sp>
        <p:nvSpPr>
          <p:cNvPr id="3" name="CuadroTexto 6"/>
          <p:cNvSpPr txBox="1"/>
          <p:nvPr/>
        </p:nvSpPr>
        <p:spPr>
          <a:xfrm>
            <a:off x="251520" y="836712"/>
            <a:ext cx="84575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Posición taxonómica del vector de la enfermedad marchitez </a:t>
            </a:r>
          </a:p>
          <a:p>
            <a:pPr>
              <a:defRPr/>
            </a:pPr>
            <a:r>
              <a:rPr lang="es-MX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del laurel rojo </a:t>
            </a:r>
          </a:p>
          <a:p>
            <a:pPr>
              <a:defRPr/>
            </a:pPr>
            <a:endParaRPr lang="es-MX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323528" y="1916832"/>
          <a:ext cx="3816424" cy="396044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07345"/>
                <a:gridCol w="2509079"/>
              </a:tblGrid>
              <a:tr h="348392">
                <a:tc>
                  <a:txBody>
                    <a:bodyPr/>
                    <a:lstStyle/>
                    <a:p>
                      <a:pPr algn="l"/>
                      <a:r>
                        <a:rPr lang="es-MX" sz="1600" b="1" dirty="0" smtClean="0">
                          <a:solidFill>
                            <a:srgbClr val="002060"/>
                          </a:solidFill>
                        </a:rPr>
                        <a:t>Phylum</a:t>
                      </a:r>
                      <a:endParaRPr lang="es-MX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rgbClr val="FF0000"/>
                          </a:solidFill>
                        </a:rPr>
                        <a:t>Artrópoda </a:t>
                      </a:r>
                      <a:endParaRPr lang="es-MX" sz="16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48392">
                <a:tc>
                  <a:txBody>
                    <a:bodyPr/>
                    <a:lstStyle/>
                    <a:p>
                      <a:pPr algn="l"/>
                      <a:r>
                        <a:rPr lang="es-MX" sz="1600" b="1" dirty="0" smtClean="0">
                          <a:solidFill>
                            <a:srgbClr val="002060"/>
                          </a:solidFill>
                        </a:rPr>
                        <a:t>Clase </a:t>
                      </a:r>
                      <a:endParaRPr lang="es-MX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rgbClr val="FF0000"/>
                          </a:solidFill>
                        </a:rPr>
                        <a:t>Insecta </a:t>
                      </a:r>
                      <a:endParaRPr lang="es-MX" sz="16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48392">
                <a:tc>
                  <a:txBody>
                    <a:bodyPr/>
                    <a:lstStyle/>
                    <a:p>
                      <a:pPr algn="l"/>
                      <a:r>
                        <a:rPr lang="es-MX" sz="1600" b="1" dirty="0" smtClean="0">
                          <a:solidFill>
                            <a:srgbClr val="002060"/>
                          </a:solidFill>
                        </a:rPr>
                        <a:t>Orden </a:t>
                      </a:r>
                      <a:endParaRPr lang="es-MX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rgbClr val="FF0000"/>
                          </a:solidFill>
                        </a:rPr>
                        <a:t>Coleóptera </a:t>
                      </a:r>
                      <a:endParaRPr lang="es-MX" sz="16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48392">
                <a:tc>
                  <a:txBody>
                    <a:bodyPr/>
                    <a:lstStyle/>
                    <a:p>
                      <a:pPr algn="l"/>
                      <a:r>
                        <a:rPr lang="es-MX" sz="1600" b="1" dirty="0" smtClean="0">
                          <a:solidFill>
                            <a:srgbClr val="002060"/>
                          </a:solidFill>
                        </a:rPr>
                        <a:t>Familia </a:t>
                      </a:r>
                      <a:endParaRPr lang="es-MX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rgbClr val="FF0000"/>
                          </a:solidFill>
                        </a:rPr>
                        <a:t>Curculionidae </a:t>
                      </a:r>
                      <a:endParaRPr lang="es-MX" sz="16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48392">
                <a:tc>
                  <a:txBody>
                    <a:bodyPr/>
                    <a:lstStyle/>
                    <a:p>
                      <a:pPr algn="l"/>
                      <a:r>
                        <a:rPr lang="es-MX" sz="1600" b="1" dirty="0" smtClean="0">
                          <a:solidFill>
                            <a:srgbClr val="002060"/>
                          </a:solidFill>
                        </a:rPr>
                        <a:t>Subfamilia </a:t>
                      </a:r>
                      <a:endParaRPr lang="es-MX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smtClean="0">
                          <a:solidFill>
                            <a:srgbClr val="FF0000"/>
                          </a:solidFill>
                        </a:rPr>
                        <a:t>Scolytinae </a:t>
                      </a:r>
                      <a:endParaRPr lang="es-MX" sz="16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48392">
                <a:tc>
                  <a:txBody>
                    <a:bodyPr/>
                    <a:lstStyle/>
                    <a:p>
                      <a:pPr algn="l"/>
                      <a:r>
                        <a:rPr lang="es-MX" sz="1600" b="1" dirty="0" smtClean="0">
                          <a:solidFill>
                            <a:srgbClr val="002060"/>
                          </a:solidFill>
                        </a:rPr>
                        <a:t>Tribu </a:t>
                      </a:r>
                      <a:endParaRPr lang="es-MX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err="1" smtClean="0">
                          <a:solidFill>
                            <a:srgbClr val="FF0000"/>
                          </a:solidFill>
                        </a:rPr>
                        <a:t>Scolytini</a:t>
                      </a:r>
                      <a:r>
                        <a:rPr lang="es-MX" sz="16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s-MX" sz="16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48392">
                <a:tc>
                  <a:txBody>
                    <a:bodyPr/>
                    <a:lstStyle/>
                    <a:p>
                      <a:pPr algn="l"/>
                      <a:r>
                        <a:rPr lang="es-MX" sz="1600" b="1" dirty="0" smtClean="0">
                          <a:solidFill>
                            <a:srgbClr val="002060"/>
                          </a:solidFill>
                        </a:rPr>
                        <a:t>Subtribu </a:t>
                      </a:r>
                      <a:endParaRPr lang="es-MX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 err="1" smtClean="0">
                          <a:solidFill>
                            <a:srgbClr val="FF0000"/>
                          </a:solidFill>
                        </a:rPr>
                        <a:t>Xyleborina</a:t>
                      </a:r>
                      <a:r>
                        <a:rPr lang="es-MX" sz="16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s-MX" sz="16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48392">
                <a:tc>
                  <a:txBody>
                    <a:bodyPr/>
                    <a:lstStyle/>
                    <a:p>
                      <a:pPr algn="l"/>
                      <a:r>
                        <a:rPr lang="es-MX" sz="1600" b="1" dirty="0" smtClean="0">
                          <a:solidFill>
                            <a:srgbClr val="002060"/>
                          </a:solidFill>
                        </a:rPr>
                        <a:t>Género </a:t>
                      </a:r>
                      <a:endParaRPr lang="es-MX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i="1" smtClean="0">
                          <a:solidFill>
                            <a:srgbClr val="FF0000"/>
                          </a:solidFill>
                        </a:rPr>
                        <a:t>Xyleborus</a:t>
                      </a:r>
                      <a:r>
                        <a:rPr lang="es-MX" sz="1600" b="1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s-MX" sz="1600" b="1" i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09686">
                <a:tc>
                  <a:txBody>
                    <a:bodyPr/>
                    <a:lstStyle/>
                    <a:p>
                      <a:pPr algn="l"/>
                      <a:r>
                        <a:rPr lang="es-MX" sz="1600" b="1" dirty="0" smtClean="0">
                          <a:solidFill>
                            <a:srgbClr val="002060"/>
                          </a:solidFill>
                        </a:rPr>
                        <a:t>Especie </a:t>
                      </a:r>
                      <a:endParaRPr lang="es-MX" sz="16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i="1" dirty="0" err="1" smtClean="0">
                          <a:solidFill>
                            <a:srgbClr val="FF0000"/>
                          </a:solidFill>
                        </a:rPr>
                        <a:t>glabratus</a:t>
                      </a:r>
                      <a:r>
                        <a:rPr lang="es-MX" sz="16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s-MX" sz="1600" b="1" dirty="0" err="1" smtClean="0">
                          <a:solidFill>
                            <a:srgbClr val="FF0000"/>
                          </a:solidFill>
                        </a:rPr>
                        <a:t>Eichhoff</a:t>
                      </a:r>
                      <a:r>
                        <a:rPr lang="es-MX" sz="1600" b="1" dirty="0" smtClean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s-MX" sz="1600" b="1" baseline="0" dirty="0" smtClean="0">
                          <a:solidFill>
                            <a:srgbClr val="FF0000"/>
                          </a:solidFill>
                        </a:rPr>
                        <a:t> 1877.</a:t>
                      </a:r>
                      <a:endParaRPr lang="es-MX" sz="1600" b="1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63620">
                <a:tc gridSpan="2">
                  <a:txBody>
                    <a:bodyPr/>
                    <a:lstStyle/>
                    <a:p>
                      <a:pPr algn="ctr"/>
                      <a:r>
                        <a:rPr lang="es-MX" sz="1600" dirty="0" err="1" smtClean="0"/>
                        <a:t>Rabaglia</a:t>
                      </a:r>
                      <a:r>
                        <a:rPr lang="es-MX" sz="1600" dirty="0" smtClean="0"/>
                        <a:t> </a:t>
                      </a:r>
                      <a:r>
                        <a:rPr lang="es-MX" sz="1600" i="1" dirty="0" smtClean="0"/>
                        <a:t>et al</a:t>
                      </a:r>
                      <a:r>
                        <a:rPr lang="es-MX" sz="1600" dirty="0" smtClean="0"/>
                        <a:t>.,</a:t>
                      </a:r>
                      <a:r>
                        <a:rPr lang="es-MX" sz="1600" baseline="0" dirty="0" smtClean="0"/>
                        <a:t> 2006</a:t>
                      </a:r>
                      <a:endParaRPr lang="es-MX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9217" y="1916832"/>
            <a:ext cx="5017279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3" cstate="print"/>
          <a:srcRect l="29701" t="12712" r="27699" b="18927"/>
          <a:stretch>
            <a:fillRect/>
          </a:stretch>
        </p:blipFill>
        <p:spPr bwMode="auto">
          <a:xfrm>
            <a:off x="6893672" y="1988840"/>
            <a:ext cx="208823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10 Conector recto de flecha"/>
          <p:cNvCxnSpPr/>
          <p:nvPr/>
        </p:nvCxnSpPr>
        <p:spPr>
          <a:xfrm flipH="1" flipV="1">
            <a:off x="4427984" y="3068960"/>
            <a:ext cx="2088232" cy="216024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flipH="1" flipV="1">
            <a:off x="6300192" y="2708920"/>
            <a:ext cx="216024" cy="25202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4 Imagen"/>
          <p:cNvPicPr/>
          <p:nvPr/>
        </p:nvPicPr>
        <p:blipFill>
          <a:blip r:embed="rId4" cstate="print"/>
          <a:srcRect l="32247" t="21751" r="35336" b="15254"/>
          <a:stretch>
            <a:fillRect/>
          </a:stretch>
        </p:blipFill>
        <p:spPr bwMode="auto">
          <a:xfrm>
            <a:off x="4116424" y="4468176"/>
            <a:ext cx="165618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Rectángulo"/>
          <p:cNvSpPr/>
          <p:nvPr/>
        </p:nvSpPr>
        <p:spPr>
          <a:xfrm>
            <a:off x="4277431" y="6228020"/>
            <a:ext cx="4555927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s-MX" b="1" dirty="0" smtClean="0">
                <a:solidFill>
                  <a:srgbClr val="008000"/>
                </a:solidFill>
              </a:rPr>
              <a:t>Crédito: </a:t>
            </a:r>
            <a:r>
              <a:rPr lang="es-MX" b="1" dirty="0" err="1" smtClean="0">
                <a:solidFill>
                  <a:srgbClr val="008000"/>
                </a:solidFill>
              </a:rPr>
              <a:t>Randy</a:t>
            </a:r>
            <a:r>
              <a:rPr lang="es-MX" b="1" dirty="0" smtClean="0">
                <a:solidFill>
                  <a:srgbClr val="008000"/>
                </a:solidFill>
              </a:rPr>
              <a:t> </a:t>
            </a:r>
            <a:r>
              <a:rPr lang="es-MX" b="1" dirty="0" err="1" smtClean="0">
                <a:solidFill>
                  <a:srgbClr val="008000"/>
                </a:solidFill>
              </a:rPr>
              <a:t>Ploetz</a:t>
            </a:r>
            <a:r>
              <a:rPr lang="es-MX" b="1" dirty="0" smtClean="0">
                <a:solidFill>
                  <a:srgbClr val="008000"/>
                </a:solidFill>
              </a:rPr>
              <a:t> </a:t>
            </a:r>
            <a:r>
              <a:rPr lang="es-MX" b="1" dirty="0" smtClean="0">
                <a:solidFill>
                  <a:srgbClr val="008000"/>
                </a:solidFill>
              </a:rPr>
              <a:t>y  Jorge Valdés Carrasco</a:t>
            </a:r>
            <a:endParaRPr lang="es-MX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46392" y="0"/>
            <a:ext cx="6840760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Toma y envió de muestra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 l="27441" t="10522" r="23147" b="5327"/>
          <a:stretch>
            <a:fillRect/>
          </a:stretch>
        </p:blipFill>
        <p:spPr bwMode="auto">
          <a:xfrm rot="5400000">
            <a:off x="1748154" y="-83860"/>
            <a:ext cx="5503673" cy="763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 l="12559" t="10169" r="16327" b="5367"/>
          <a:stretch>
            <a:fillRect/>
          </a:stretch>
        </p:blipFill>
        <p:spPr bwMode="auto">
          <a:xfrm>
            <a:off x="288696" y="1124744"/>
            <a:ext cx="864096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-46392" y="0"/>
            <a:ext cx="6840760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Toma y envió de muestra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56290"/>
            <a:ext cx="7704856" cy="582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Rectángulo"/>
          <p:cNvSpPr/>
          <p:nvPr/>
        </p:nvSpPr>
        <p:spPr>
          <a:xfrm>
            <a:off x="611560" y="836712"/>
            <a:ext cx="29435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dirty="0" smtClean="0">
                <a:solidFill>
                  <a:srgbClr val="FFFF00"/>
                </a:solidFill>
              </a:rPr>
              <a:t>Diferentes tipos de frascos</a:t>
            </a:r>
            <a:endParaRPr lang="es-MX" sz="2000" dirty="0">
              <a:solidFill>
                <a:srgbClr val="FFFF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42624" y="1124744"/>
            <a:ext cx="7313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>
                <a:solidFill>
                  <a:srgbClr val="FFFF00"/>
                </a:solidFill>
              </a:rPr>
              <a:t>El tamaño del recipiente deberá ser proporcional a la muestra a enviar </a:t>
            </a:r>
            <a:endParaRPr lang="es-MX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28711"/>
            <a:ext cx="6408712" cy="5696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Rectángulo"/>
          <p:cNvSpPr/>
          <p:nvPr/>
        </p:nvSpPr>
        <p:spPr>
          <a:xfrm>
            <a:off x="1475656" y="980728"/>
            <a:ext cx="41325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dirty="0" smtClean="0">
                <a:solidFill>
                  <a:srgbClr val="FFFF00"/>
                </a:solidFill>
              </a:rPr>
              <a:t>Etiqueta externa escrita con bolígrafo </a:t>
            </a:r>
            <a:endParaRPr lang="es-MX" sz="2000" dirty="0">
              <a:solidFill>
                <a:srgbClr val="FFFF00"/>
              </a:solidFill>
            </a:endParaRPr>
          </a:p>
        </p:txBody>
      </p:sp>
      <p:sp>
        <p:nvSpPr>
          <p:cNvPr id="6" name="5 Flecha derecha"/>
          <p:cNvSpPr/>
          <p:nvPr/>
        </p:nvSpPr>
        <p:spPr>
          <a:xfrm rot="2447220">
            <a:off x="1814071" y="2355926"/>
            <a:ext cx="3312368" cy="160270"/>
          </a:xfrm>
          <a:prstGeom prst="rightArrow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13 Grupo"/>
          <p:cNvGrpSpPr/>
          <p:nvPr/>
        </p:nvGrpSpPr>
        <p:grpSpPr>
          <a:xfrm>
            <a:off x="251520" y="972344"/>
            <a:ext cx="8136904" cy="5553000"/>
            <a:chOff x="1034316" y="1556792"/>
            <a:chExt cx="5913948" cy="3752800"/>
          </a:xfrm>
        </p:grpSpPr>
        <p:sp>
          <p:nvSpPr>
            <p:cNvPr id="5" name="4 Abrir llave"/>
            <p:cNvSpPr/>
            <p:nvPr/>
          </p:nvSpPr>
          <p:spPr>
            <a:xfrm>
              <a:off x="1547664" y="2060848"/>
              <a:ext cx="504056" cy="2736304"/>
            </a:xfrm>
            <a:prstGeom prst="leftBrac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1954312" y="2195572"/>
              <a:ext cx="1224136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s-MX" dirty="0" smtClean="0">
                  <a:solidFill>
                    <a:schemeClr val="bg1"/>
                  </a:solidFill>
                </a:rPr>
                <a:t>Externas </a:t>
              </a:r>
              <a:endParaRPr lang="es-MX" dirty="0">
                <a:solidFill>
                  <a:schemeClr val="bg1"/>
                </a:solidFill>
              </a:endParaRP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1954312" y="4293096"/>
              <a:ext cx="1224136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s-MX" dirty="0" smtClean="0">
                  <a:solidFill>
                    <a:schemeClr val="bg1"/>
                  </a:solidFill>
                </a:rPr>
                <a:t>Internas </a:t>
              </a:r>
              <a:endParaRPr lang="es-MX" dirty="0">
                <a:solidFill>
                  <a:schemeClr val="bg1"/>
                </a:solidFill>
              </a:endParaRPr>
            </a:p>
          </p:txBody>
        </p:sp>
        <p:sp>
          <p:nvSpPr>
            <p:cNvPr id="8" name="7 Abrir llave"/>
            <p:cNvSpPr/>
            <p:nvPr/>
          </p:nvSpPr>
          <p:spPr>
            <a:xfrm>
              <a:off x="3563888" y="1556792"/>
              <a:ext cx="351656" cy="1664568"/>
            </a:xfrm>
            <a:prstGeom prst="leftBrac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9 Abrir llave"/>
            <p:cNvSpPr/>
            <p:nvPr/>
          </p:nvSpPr>
          <p:spPr>
            <a:xfrm>
              <a:off x="3572272" y="3645024"/>
              <a:ext cx="351656" cy="1664568"/>
            </a:xfrm>
            <a:prstGeom prst="leftBrac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4427984" y="1785590"/>
              <a:ext cx="1944216" cy="92333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s-MX" dirty="0" smtClean="0">
                  <a:solidFill>
                    <a:srgbClr val="002060"/>
                  </a:solidFill>
                </a:rPr>
                <a:t>Hospedero </a:t>
              </a:r>
            </a:p>
            <a:p>
              <a:r>
                <a:rPr lang="es-MX" dirty="0" smtClean="0">
                  <a:solidFill>
                    <a:srgbClr val="002060"/>
                  </a:solidFill>
                </a:rPr>
                <a:t>Lugar de colecta</a:t>
              </a:r>
            </a:p>
            <a:p>
              <a:r>
                <a:rPr lang="es-MX" dirty="0" smtClean="0">
                  <a:solidFill>
                    <a:srgbClr val="002060"/>
                  </a:solidFill>
                </a:rPr>
                <a:t>Fecha de colecta </a:t>
              </a:r>
              <a:endParaRPr lang="es-MX" dirty="0">
                <a:solidFill>
                  <a:srgbClr val="002060"/>
                </a:solidFill>
              </a:endParaRPr>
            </a:p>
          </p:txBody>
        </p:sp>
        <p:sp>
          <p:nvSpPr>
            <p:cNvPr id="12" name="11 CuadroTexto"/>
            <p:cNvSpPr txBox="1"/>
            <p:nvPr/>
          </p:nvSpPr>
          <p:spPr>
            <a:xfrm rot="16200000">
              <a:off x="606914" y="3208330"/>
              <a:ext cx="1224136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r>
                <a:rPr lang="es-MX" b="1" dirty="0" smtClean="0">
                  <a:solidFill>
                    <a:srgbClr val="FFFF00"/>
                  </a:solidFill>
                </a:rPr>
                <a:t>Etiquetas</a:t>
              </a:r>
              <a:endParaRPr lang="es-MX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4427984" y="3921879"/>
              <a:ext cx="2520280" cy="99840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s-MX" dirty="0" smtClean="0">
                  <a:solidFill>
                    <a:srgbClr val="002060"/>
                  </a:solidFill>
                </a:rPr>
                <a:t>Lugar de colecta</a:t>
              </a:r>
            </a:p>
            <a:p>
              <a:r>
                <a:rPr lang="es-MX" dirty="0" smtClean="0">
                  <a:solidFill>
                    <a:srgbClr val="002060"/>
                  </a:solidFill>
                </a:rPr>
                <a:t>Hospedero </a:t>
              </a:r>
            </a:p>
            <a:p>
              <a:r>
                <a:rPr lang="es-MX" dirty="0" smtClean="0">
                  <a:solidFill>
                    <a:srgbClr val="002060"/>
                  </a:solidFill>
                </a:rPr>
                <a:t>Fecha de colecta</a:t>
              </a:r>
            </a:p>
            <a:p>
              <a:r>
                <a:rPr lang="es-MX" dirty="0" smtClean="0">
                  <a:solidFill>
                    <a:srgbClr val="002060"/>
                  </a:solidFill>
                </a:rPr>
                <a:t>Nombre del colector</a:t>
              </a:r>
            </a:p>
            <a:p>
              <a:r>
                <a:rPr lang="es-MX" dirty="0" smtClean="0">
                  <a:solidFill>
                    <a:srgbClr val="002060"/>
                  </a:solidFill>
                </a:rPr>
                <a:t>Fecha de envió</a:t>
              </a:r>
              <a:endParaRPr lang="es-MX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2171"/>
          <a:stretch>
            <a:fillRect/>
          </a:stretch>
        </p:blipFill>
        <p:spPr bwMode="auto">
          <a:xfrm>
            <a:off x="179512" y="692696"/>
            <a:ext cx="5472608" cy="592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6115232" y="836712"/>
            <a:ext cx="2987824" cy="480131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La solicitud de Diagnostico se divide en 4 secciones:</a:t>
            </a:r>
          </a:p>
          <a:p>
            <a:endParaRPr lang="es-MX" dirty="0" smtClean="0">
              <a:solidFill>
                <a:schemeClr val="bg1"/>
              </a:solidFill>
            </a:endParaRPr>
          </a:p>
          <a:p>
            <a:endParaRPr lang="es-MX" dirty="0" smtClean="0">
              <a:solidFill>
                <a:schemeClr val="bg1"/>
              </a:solidFill>
            </a:endParaRPr>
          </a:p>
          <a:p>
            <a:r>
              <a:rPr lang="es-MX" dirty="0" smtClean="0">
                <a:solidFill>
                  <a:schemeClr val="bg1"/>
                </a:solidFill>
              </a:rPr>
              <a:t>I.-Datos de la muestra</a:t>
            </a:r>
          </a:p>
          <a:p>
            <a:endParaRPr lang="es-MX" dirty="0" smtClean="0">
              <a:solidFill>
                <a:schemeClr val="bg1"/>
              </a:solidFill>
            </a:endParaRPr>
          </a:p>
          <a:p>
            <a:endParaRPr lang="es-MX" dirty="0" smtClean="0">
              <a:solidFill>
                <a:schemeClr val="bg1"/>
              </a:solidFill>
            </a:endParaRPr>
          </a:p>
          <a:p>
            <a:endParaRPr lang="es-MX" dirty="0" smtClean="0">
              <a:solidFill>
                <a:schemeClr val="bg1"/>
              </a:solidFill>
            </a:endParaRPr>
          </a:p>
          <a:p>
            <a:r>
              <a:rPr lang="es-MX" dirty="0" smtClean="0">
                <a:solidFill>
                  <a:schemeClr val="bg1"/>
                </a:solidFill>
              </a:rPr>
              <a:t>II.-Datos de procedencia de la muestra</a:t>
            </a:r>
          </a:p>
          <a:p>
            <a:endParaRPr lang="es-MX" dirty="0" smtClean="0">
              <a:solidFill>
                <a:schemeClr val="bg1"/>
              </a:solidFill>
            </a:endParaRPr>
          </a:p>
          <a:p>
            <a:r>
              <a:rPr lang="es-MX" dirty="0" smtClean="0">
                <a:solidFill>
                  <a:schemeClr val="bg1"/>
                </a:solidFill>
              </a:rPr>
              <a:t>III.-Datos del interesado, que requiere el diagnóstico fitosanitario</a:t>
            </a:r>
          </a:p>
          <a:p>
            <a:endParaRPr lang="es-MX" dirty="0" smtClean="0">
              <a:solidFill>
                <a:schemeClr val="bg1"/>
              </a:solidFill>
            </a:endParaRPr>
          </a:p>
          <a:p>
            <a:r>
              <a:rPr lang="es-MX" dirty="0" smtClean="0">
                <a:solidFill>
                  <a:schemeClr val="bg1"/>
                </a:solidFill>
              </a:rPr>
              <a:t>IV.-Datos para el Diagnóstico Fitosanitario 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6" name="5 Cerrar llave"/>
          <p:cNvSpPr/>
          <p:nvPr/>
        </p:nvSpPr>
        <p:spPr>
          <a:xfrm>
            <a:off x="5508104" y="1673512"/>
            <a:ext cx="360040" cy="10081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Cerrar llave"/>
          <p:cNvSpPr/>
          <p:nvPr/>
        </p:nvSpPr>
        <p:spPr>
          <a:xfrm>
            <a:off x="5510376" y="2942360"/>
            <a:ext cx="360040" cy="6306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Cerrar llave"/>
          <p:cNvSpPr/>
          <p:nvPr/>
        </p:nvSpPr>
        <p:spPr>
          <a:xfrm>
            <a:off x="5508104" y="3717032"/>
            <a:ext cx="360040" cy="6480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Cerrar llave"/>
          <p:cNvSpPr/>
          <p:nvPr/>
        </p:nvSpPr>
        <p:spPr>
          <a:xfrm>
            <a:off x="5508104" y="4725144"/>
            <a:ext cx="360040" cy="10081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259632" y="1844824"/>
            <a:ext cx="6264696" cy="124649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500" dirty="0" smtClean="0"/>
              <a:t>Guillermo Pérez Valenzuela No. 127,</a:t>
            </a:r>
          </a:p>
          <a:p>
            <a:pPr algn="ctr"/>
            <a:r>
              <a:rPr lang="es-MX" sz="2500" dirty="0" smtClean="0"/>
              <a:t>Col. Del Carmen, Coyoacán,</a:t>
            </a:r>
          </a:p>
          <a:p>
            <a:pPr algn="ctr"/>
            <a:r>
              <a:rPr lang="es-MX" sz="2500" dirty="0" smtClean="0"/>
              <a:t>México, D.F. C.P.04100</a:t>
            </a:r>
            <a:endParaRPr lang="es-MX" sz="25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331640" y="4653136"/>
            <a:ext cx="6264696" cy="12464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2500" b="1" dirty="0" smtClean="0"/>
              <a:t>Nota: adicional a la solicitud de diagnóstico, las muestras deberán ser enviadas con el croquis de ubicación y material fotográfico.</a:t>
            </a:r>
            <a:endParaRPr lang="es-MX" sz="2500" b="1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-46392" y="0"/>
            <a:ext cx="6840760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Toma y envió de muestra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lh5.ggpht.com/-v1FcbkNvTzY/TlAgEDU4wkI/AAAAAAAAQTU/ggAwV-DR20o/image_thumb%25255B6%25255D.png?imgmax=8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390" y="1117865"/>
            <a:ext cx="7153994" cy="5407479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</p:pic>
      <p:sp>
        <p:nvSpPr>
          <p:cNvPr id="7" name="6 Flecha curvada hacia la derecha"/>
          <p:cNvSpPr/>
          <p:nvPr/>
        </p:nvSpPr>
        <p:spPr>
          <a:xfrm rot="14852553">
            <a:off x="4150876" y="5130809"/>
            <a:ext cx="360039" cy="1152128"/>
          </a:xfrm>
          <a:prstGeom prst="curvedRightArrow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317230" y="5435932"/>
            <a:ext cx="103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srgbClr val="FFFF00"/>
                </a:solidFill>
              </a:rPr>
              <a:t>Guerrero</a:t>
            </a:r>
          </a:p>
        </p:txBody>
      </p:sp>
      <p:sp>
        <p:nvSpPr>
          <p:cNvPr id="9" name="8 Flecha curvada hacia la derecha"/>
          <p:cNvSpPr/>
          <p:nvPr/>
        </p:nvSpPr>
        <p:spPr>
          <a:xfrm rot="16438887">
            <a:off x="2976901" y="4296656"/>
            <a:ext cx="360039" cy="1152128"/>
          </a:xfrm>
          <a:prstGeom prst="curvedRightArrow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277567" y="4343920"/>
            <a:ext cx="782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srgbClr val="FFFF00"/>
                </a:solidFill>
              </a:rPr>
              <a:t>Jalisco</a:t>
            </a:r>
          </a:p>
        </p:txBody>
      </p:sp>
      <p:sp>
        <p:nvSpPr>
          <p:cNvPr id="11" name="10 Flecha curvada hacia la izquierda"/>
          <p:cNvSpPr/>
          <p:nvPr/>
        </p:nvSpPr>
        <p:spPr>
          <a:xfrm rot="2690818">
            <a:off x="5120660" y="3994696"/>
            <a:ext cx="360040" cy="1296144"/>
          </a:xfrm>
          <a:prstGeom prst="curvedLeftArrow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364421" y="3779748"/>
            <a:ext cx="863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srgbClr val="FFFF00"/>
                </a:solidFill>
              </a:rPr>
              <a:t>México</a:t>
            </a:r>
          </a:p>
        </p:txBody>
      </p:sp>
      <p:sp>
        <p:nvSpPr>
          <p:cNvPr id="14" name="13 Flecha curvada hacia la izquierda"/>
          <p:cNvSpPr/>
          <p:nvPr/>
        </p:nvSpPr>
        <p:spPr>
          <a:xfrm rot="2690818">
            <a:off x="5518908" y="4403509"/>
            <a:ext cx="360040" cy="996069"/>
          </a:xfrm>
          <a:prstGeom prst="curvedLeftArrow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690349" y="4139788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srgbClr val="FFFF00"/>
                </a:solidFill>
              </a:rPr>
              <a:t>Puebla</a:t>
            </a:r>
            <a:endParaRPr lang="es-MX" dirty="0">
              <a:solidFill>
                <a:srgbClr val="FFFF00"/>
              </a:solidFill>
            </a:endParaRPr>
          </a:p>
        </p:txBody>
      </p:sp>
      <p:sp>
        <p:nvSpPr>
          <p:cNvPr id="16" name="15 Flecha curvada hacia la derecha"/>
          <p:cNvSpPr/>
          <p:nvPr/>
        </p:nvSpPr>
        <p:spPr>
          <a:xfrm rot="16438887">
            <a:off x="3136140" y="3963465"/>
            <a:ext cx="307336" cy="728402"/>
          </a:xfrm>
          <a:prstGeom prst="curvedRightArrow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2486474" y="3789040"/>
            <a:ext cx="861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srgbClr val="FFFF00"/>
                </a:solidFill>
              </a:rPr>
              <a:t>Nayarit</a:t>
            </a:r>
          </a:p>
        </p:txBody>
      </p:sp>
      <p:sp>
        <p:nvSpPr>
          <p:cNvPr id="19" name="18 Flecha curvada hacia la derecha"/>
          <p:cNvSpPr/>
          <p:nvPr/>
        </p:nvSpPr>
        <p:spPr>
          <a:xfrm rot="16438887">
            <a:off x="3336962" y="4673915"/>
            <a:ext cx="165505" cy="1288076"/>
          </a:xfrm>
          <a:prstGeom prst="curvedRightArrow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1619672" y="5003884"/>
            <a:ext cx="1215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srgbClr val="FFFF00"/>
                </a:solidFill>
              </a:rPr>
              <a:t>Michoacán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33075" t="23625" r="27653" b="15345"/>
          <a:stretch>
            <a:fillRect/>
          </a:stretch>
        </p:blipFill>
        <p:spPr bwMode="auto">
          <a:xfrm>
            <a:off x="5508104" y="1124744"/>
            <a:ext cx="2450365" cy="2284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1 Título"/>
          <p:cNvSpPr txBox="1">
            <a:spLocks/>
          </p:cNvSpPr>
          <p:nvPr/>
        </p:nvSpPr>
        <p:spPr>
          <a:xfrm>
            <a:off x="-46392" y="0"/>
            <a:ext cx="5770520" cy="90872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Vigilancia epidemiológica fitosanitaria del complejo Escarabajo ambrosia del laurel rojo.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46392" y="0"/>
            <a:ext cx="6840760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Acciones de manejo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364088" y="886361"/>
            <a:ext cx="324036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500" dirty="0" err="1" smtClean="0"/>
              <a:t>Hanulan</a:t>
            </a:r>
            <a:r>
              <a:rPr lang="es-MX" sz="2500" dirty="0" smtClean="0"/>
              <a:t> y Sullivan (2008), y </a:t>
            </a:r>
            <a:r>
              <a:rPr lang="es-MX" sz="2500" dirty="0" err="1" smtClean="0"/>
              <a:t>Crane</a:t>
            </a:r>
            <a:r>
              <a:rPr lang="es-MX" sz="2500" dirty="0" smtClean="0"/>
              <a:t> </a:t>
            </a:r>
            <a:r>
              <a:rPr lang="es-MX" sz="2500" i="1" dirty="0" smtClean="0"/>
              <a:t>et al</a:t>
            </a:r>
            <a:r>
              <a:rPr lang="es-MX" sz="2500" dirty="0" smtClean="0"/>
              <a:t>., (2011). </a:t>
            </a:r>
            <a:endParaRPr lang="es-MX" sz="25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857428" y="2852936"/>
            <a:ext cx="4248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 smtClean="0">
                <a:solidFill>
                  <a:srgbClr val="C00000"/>
                </a:solidFill>
              </a:rPr>
              <a:t>Evitar la movilización de material vegetal propagativo, tanto del laurel rojo como de otros hospedantes.</a:t>
            </a:r>
          </a:p>
          <a:p>
            <a:pPr algn="just"/>
            <a:endParaRPr lang="es-MX" sz="2000" dirty="0" smtClean="0">
              <a:solidFill>
                <a:srgbClr val="C00000"/>
              </a:solidFill>
            </a:endParaRPr>
          </a:p>
          <a:p>
            <a:pPr algn="just"/>
            <a:endParaRPr lang="es-MX" sz="2000" dirty="0" smtClean="0">
              <a:solidFill>
                <a:srgbClr val="C00000"/>
              </a:solidFill>
            </a:endParaRPr>
          </a:p>
          <a:p>
            <a:pPr algn="just"/>
            <a:r>
              <a:rPr lang="es-MX" sz="2000" dirty="0" smtClean="0">
                <a:solidFill>
                  <a:srgbClr val="C00000"/>
                </a:solidFill>
              </a:rPr>
              <a:t>Áreas agrícolas y forestales= monitoreos e </a:t>
            </a:r>
            <a:r>
              <a:rPr lang="es-MX" sz="2000" dirty="0" smtClean="0">
                <a:solidFill>
                  <a:srgbClr val="C00000"/>
                </a:solidFill>
              </a:rPr>
              <a:t>inspecciones </a:t>
            </a:r>
            <a:r>
              <a:rPr lang="es-MX" sz="2000" dirty="0" smtClean="0">
                <a:solidFill>
                  <a:srgbClr val="C00000"/>
                </a:solidFill>
              </a:rPr>
              <a:t>constantes </a:t>
            </a:r>
            <a:endParaRPr lang="es-MX" sz="2000" dirty="0">
              <a:solidFill>
                <a:srgbClr val="C00000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33075" t="15750" r="9045" b="11407"/>
          <a:stretch>
            <a:fillRect/>
          </a:stretch>
        </p:blipFill>
        <p:spPr bwMode="auto">
          <a:xfrm>
            <a:off x="29384" y="836712"/>
            <a:ext cx="476809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0" y="4509120"/>
            <a:ext cx="4644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>
                <a:solidFill>
                  <a:srgbClr val="008000"/>
                </a:solidFill>
              </a:rPr>
              <a:t>Trampa de </a:t>
            </a:r>
            <a:r>
              <a:rPr lang="es-MX" sz="1200" b="1" dirty="0" err="1" smtClean="0">
                <a:solidFill>
                  <a:srgbClr val="008000"/>
                </a:solidFill>
              </a:rPr>
              <a:t>Lindgren</a:t>
            </a:r>
            <a:r>
              <a:rPr lang="es-MX" sz="1200" b="1" dirty="0" smtClean="0">
                <a:solidFill>
                  <a:srgbClr val="008000"/>
                </a:solidFill>
              </a:rPr>
              <a:t> en plantaciones de laurel rojo para l monitoreo de la actividad de vuelo de </a:t>
            </a:r>
            <a:r>
              <a:rPr lang="es-MX" sz="1200" b="1" i="1" dirty="0" err="1" smtClean="0">
                <a:solidFill>
                  <a:srgbClr val="008000"/>
                </a:solidFill>
              </a:rPr>
              <a:t>Xyleborus</a:t>
            </a:r>
            <a:r>
              <a:rPr lang="es-MX" sz="1200" b="1" i="1" dirty="0" smtClean="0">
                <a:solidFill>
                  <a:srgbClr val="008000"/>
                </a:solidFill>
              </a:rPr>
              <a:t> </a:t>
            </a:r>
            <a:r>
              <a:rPr lang="es-MX" sz="1200" b="1" i="1" dirty="0" err="1" smtClean="0">
                <a:solidFill>
                  <a:srgbClr val="008000"/>
                </a:solidFill>
              </a:rPr>
              <a:t>glabratus</a:t>
            </a:r>
            <a:r>
              <a:rPr lang="es-MX" sz="1200" b="1" i="1" dirty="0" smtClean="0">
                <a:solidFill>
                  <a:srgbClr val="008000"/>
                </a:solidFill>
              </a:rPr>
              <a:t>  </a:t>
            </a:r>
            <a:r>
              <a:rPr lang="es-MX" sz="1200" b="1" dirty="0" smtClean="0">
                <a:solidFill>
                  <a:srgbClr val="008000"/>
                </a:solidFill>
              </a:rPr>
              <a:t>(</a:t>
            </a:r>
            <a:r>
              <a:rPr lang="es-MX" sz="1200" b="1" dirty="0" err="1" smtClean="0">
                <a:solidFill>
                  <a:srgbClr val="008000"/>
                </a:solidFill>
              </a:rPr>
              <a:t>Mayfield</a:t>
            </a:r>
            <a:r>
              <a:rPr lang="es-MX" sz="1200" b="1" dirty="0" smtClean="0">
                <a:solidFill>
                  <a:srgbClr val="008000"/>
                </a:solidFill>
              </a:rPr>
              <a:t>, 2005).</a:t>
            </a:r>
            <a:endParaRPr lang="es-MX" sz="1200" b="1" dirty="0">
              <a:solidFill>
                <a:srgbClr val="008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724128" y="2060848"/>
            <a:ext cx="252028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 err="1" smtClean="0"/>
              <a:t>Phoebe</a:t>
            </a:r>
            <a:r>
              <a:rPr lang="es-MX" dirty="0" smtClean="0"/>
              <a:t> y </a:t>
            </a:r>
            <a:r>
              <a:rPr lang="es-MX" dirty="0" err="1" smtClean="0"/>
              <a:t>Manuka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46392" y="0"/>
            <a:ext cx="6840760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Acciones de manejo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5496" y="764704"/>
            <a:ext cx="4176464" cy="4770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500" b="1" dirty="0" smtClean="0">
                <a:solidFill>
                  <a:srgbClr val="008000"/>
                </a:solidFill>
              </a:rPr>
              <a:t>Mantener los árboles sanos</a:t>
            </a:r>
            <a:endParaRPr lang="es-MX" sz="2500" b="1" dirty="0">
              <a:solidFill>
                <a:srgbClr val="008000"/>
              </a:solidFill>
            </a:endParaRPr>
          </a:p>
        </p:txBody>
      </p:sp>
      <p:pic>
        <p:nvPicPr>
          <p:cNvPr id="38914" name="Picture 2" descr="C:\Users\ENSERES\Pictures\aguacate\Imagen034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483768" y="1264992"/>
            <a:ext cx="3888432" cy="4968552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</p:spPr>
      </p:pic>
      <p:sp>
        <p:nvSpPr>
          <p:cNvPr id="7" name="6 CuadroTexto"/>
          <p:cNvSpPr txBox="1"/>
          <p:nvPr/>
        </p:nvSpPr>
        <p:spPr>
          <a:xfrm>
            <a:off x="2483768" y="626896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Cortesía: Jaime Díaz López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5496" y="72008"/>
            <a:ext cx="5256584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Agente causal de la marchitez del laurel rojo</a:t>
            </a:r>
          </a:p>
        </p:txBody>
      </p:sp>
      <p:sp>
        <p:nvSpPr>
          <p:cNvPr id="5" name="CuadroTexto 6"/>
          <p:cNvSpPr txBox="1"/>
          <p:nvPr/>
        </p:nvSpPr>
        <p:spPr>
          <a:xfrm>
            <a:off x="291728" y="908720"/>
            <a:ext cx="8240712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MX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Posición taxonómica del patógeno causante de la enfermedad marchitez del laurel rojo 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2555776" y="2276871"/>
          <a:ext cx="5112568" cy="360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1349"/>
                <a:gridCol w="3361219"/>
              </a:tblGrid>
              <a:tr h="382334">
                <a:tc>
                  <a:txBody>
                    <a:bodyPr/>
                    <a:lstStyle/>
                    <a:p>
                      <a:pPr algn="l"/>
                      <a:r>
                        <a:rPr lang="es-MX" b="1" dirty="0" smtClean="0">
                          <a:solidFill>
                            <a:srgbClr val="FFFF00"/>
                          </a:solidFill>
                        </a:rPr>
                        <a:t>Reino</a:t>
                      </a:r>
                      <a:endParaRPr lang="es-MX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err="1" smtClean="0">
                          <a:solidFill>
                            <a:srgbClr val="FFC000"/>
                          </a:solidFill>
                        </a:rPr>
                        <a:t>Fungi</a:t>
                      </a:r>
                      <a:endParaRPr lang="es-MX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382334">
                <a:tc>
                  <a:txBody>
                    <a:bodyPr/>
                    <a:lstStyle/>
                    <a:p>
                      <a:pPr algn="l"/>
                      <a:r>
                        <a:rPr lang="es-MX" b="1" dirty="0" smtClean="0">
                          <a:solidFill>
                            <a:srgbClr val="FFFF00"/>
                          </a:solidFill>
                        </a:rPr>
                        <a:t>Phylum</a:t>
                      </a:r>
                      <a:r>
                        <a:rPr lang="es-MX" b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s-MX" b="1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endParaRPr lang="es-MX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err="1" smtClean="0">
                          <a:solidFill>
                            <a:srgbClr val="FFC000"/>
                          </a:solidFill>
                        </a:rPr>
                        <a:t>Ascomycota</a:t>
                      </a:r>
                      <a:endParaRPr lang="es-MX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382334">
                <a:tc>
                  <a:txBody>
                    <a:bodyPr/>
                    <a:lstStyle/>
                    <a:p>
                      <a:pPr algn="l"/>
                      <a:r>
                        <a:rPr lang="es-MX" b="1" dirty="0" smtClean="0">
                          <a:solidFill>
                            <a:srgbClr val="FFFF00"/>
                          </a:solidFill>
                        </a:rPr>
                        <a:t>Clase </a:t>
                      </a:r>
                      <a:endParaRPr lang="es-MX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>
                          <a:solidFill>
                            <a:srgbClr val="FFC000"/>
                          </a:solidFill>
                        </a:rPr>
                        <a:t>Ascomicetes </a:t>
                      </a:r>
                      <a:endParaRPr lang="es-MX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382334">
                <a:tc>
                  <a:txBody>
                    <a:bodyPr/>
                    <a:lstStyle/>
                    <a:p>
                      <a:pPr algn="l"/>
                      <a:r>
                        <a:rPr lang="es-MX" b="1" dirty="0" smtClean="0">
                          <a:solidFill>
                            <a:srgbClr val="FFFF00"/>
                          </a:solidFill>
                        </a:rPr>
                        <a:t>Orden </a:t>
                      </a:r>
                      <a:endParaRPr lang="es-MX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err="1" smtClean="0">
                          <a:solidFill>
                            <a:srgbClr val="FFC000"/>
                          </a:solidFill>
                        </a:rPr>
                        <a:t>Ophiostomatales</a:t>
                      </a:r>
                      <a:r>
                        <a:rPr lang="es-MX" b="1" dirty="0" smtClean="0">
                          <a:solidFill>
                            <a:srgbClr val="FFC000"/>
                          </a:solidFill>
                        </a:rPr>
                        <a:t> </a:t>
                      </a:r>
                      <a:endParaRPr lang="es-MX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382334">
                <a:tc>
                  <a:txBody>
                    <a:bodyPr/>
                    <a:lstStyle/>
                    <a:p>
                      <a:pPr algn="l"/>
                      <a:r>
                        <a:rPr lang="es-MX" b="1" dirty="0" smtClean="0">
                          <a:solidFill>
                            <a:srgbClr val="FFFF00"/>
                          </a:solidFill>
                        </a:rPr>
                        <a:t>Familia </a:t>
                      </a:r>
                      <a:endParaRPr lang="es-MX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err="1" smtClean="0">
                          <a:solidFill>
                            <a:srgbClr val="FFC000"/>
                          </a:solidFill>
                        </a:rPr>
                        <a:t>Ophiostomataceae</a:t>
                      </a:r>
                      <a:r>
                        <a:rPr lang="es-MX" b="1" dirty="0" smtClean="0">
                          <a:solidFill>
                            <a:srgbClr val="FFC000"/>
                          </a:solidFill>
                        </a:rPr>
                        <a:t>  </a:t>
                      </a:r>
                      <a:endParaRPr lang="es-MX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382334">
                <a:tc>
                  <a:txBody>
                    <a:bodyPr/>
                    <a:lstStyle/>
                    <a:p>
                      <a:pPr algn="l"/>
                      <a:r>
                        <a:rPr lang="es-MX" b="1" dirty="0" smtClean="0">
                          <a:solidFill>
                            <a:srgbClr val="FFFF00"/>
                          </a:solidFill>
                        </a:rPr>
                        <a:t>Género </a:t>
                      </a:r>
                      <a:endParaRPr lang="es-MX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i="1" dirty="0" err="1" smtClean="0">
                          <a:solidFill>
                            <a:srgbClr val="FFC000"/>
                          </a:solidFill>
                        </a:rPr>
                        <a:t>Raffaelea</a:t>
                      </a:r>
                      <a:r>
                        <a:rPr lang="es-MX" b="1" i="1" dirty="0" smtClean="0">
                          <a:solidFill>
                            <a:srgbClr val="FFC000"/>
                          </a:solidFill>
                        </a:rPr>
                        <a:t> </a:t>
                      </a:r>
                      <a:endParaRPr lang="es-MX" b="1" i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637313">
                <a:tc>
                  <a:txBody>
                    <a:bodyPr/>
                    <a:lstStyle/>
                    <a:p>
                      <a:pPr algn="l"/>
                      <a:r>
                        <a:rPr lang="es-MX" b="1" dirty="0" smtClean="0">
                          <a:solidFill>
                            <a:srgbClr val="FFFF00"/>
                          </a:solidFill>
                        </a:rPr>
                        <a:t>Especie </a:t>
                      </a:r>
                      <a:endParaRPr lang="es-MX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b="1" i="1" dirty="0" smtClean="0">
                          <a:solidFill>
                            <a:srgbClr val="FFC000"/>
                          </a:solidFill>
                        </a:rPr>
                        <a:t>lauricola</a:t>
                      </a:r>
                      <a:r>
                        <a:rPr lang="es-MX" b="1" i="1" baseline="0" dirty="0" smtClean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s-MX" b="1" i="0" baseline="0" dirty="0" smtClean="0">
                          <a:solidFill>
                            <a:srgbClr val="FFC000"/>
                          </a:solidFill>
                        </a:rPr>
                        <a:t>sp</a:t>
                      </a:r>
                      <a:r>
                        <a:rPr lang="es-MX" b="1" dirty="0" smtClean="0">
                          <a:solidFill>
                            <a:srgbClr val="FFC000"/>
                          </a:solidFill>
                        </a:rPr>
                        <a:t>,</a:t>
                      </a:r>
                      <a:r>
                        <a:rPr lang="es-MX" b="1" baseline="0" dirty="0" smtClean="0">
                          <a:solidFill>
                            <a:srgbClr val="FFC000"/>
                          </a:solidFill>
                        </a:rPr>
                        <a:t> nov.</a:t>
                      </a:r>
                      <a:endParaRPr lang="es-MX" b="1" dirty="0" smtClean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669084">
                <a:tc gridSpan="2"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solidFill>
                            <a:srgbClr val="FFFF00"/>
                          </a:solidFill>
                        </a:rPr>
                        <a:t>T.C.</a:t>
                      </a:r>
                      <a:r>
                        <a:rPr lang="es-MX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s-MX" baseline="0" dirty="0" err="1" smtClean="0">
                          <a:solidFill>
                            <a:srgbClr val="FFFF00"/>
                          </a:solidFill>
                        </a:rPr>
                        <a:t>Harrington</a:t>
                      </a:r>
                      <a:r>
                        <a:rPr lang="es-MX" baseline="0" dirty="0" smtClean="0">
                          <a:solidFill>
                            <a:srgbClr val="FFFF00"/>
                          </a:solidFill>
                        </a:rPr>
                        <a:t>, </a:t>
                      </a:r>
                      <a:r>
                        <a:rPr lang="es-MX" baseline="0" dirty="0" err="1" smtClean="0">
                          <a:solidFill>
                            <a:srgbClr val="FFFF00"/>
                          </a:solidFill>
                        </a:rPr>
                        <a:t>Fraedrich</a:t>
                      </a:r>
                      <a:r>
                        <a:rPr lang="es-MX" baseline="0" dirty="0" smtClean="0">
                          <a:solidFill>
                            <a:srgbClr val="FFFF00"/>
                          </a:solidFill>
                        </a:rPr>
                        <a:t> and </a:t>
                      </a:r>
                      <a:r>
                        <a:rPr lang="es-MX" baseline="0" dirty="0" err="1" smtClean="0">
                          <a:solidFill>
                            <a:srgbClr val="FFFF00"/>
                          </a:solidFill>
                        </a:rPr>
                        <a:t>Aghayeva</a:t>
                      </a:r>
                      <a:r>
                        <a:rPr lang="es-MX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s-MX" baseline="0" dirty="0" smtClean="0">
                          <a:solidFill>
                            <a:srgbClr val="FFFF00"/>
                          </a:solidFill>
                        </a:rPr>
                        <a:t>(GBIF, 2007)</a:t>
                      </a:r>
                      <a:endParaRPr lang="es-MX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6 Imagen"/>
          <p:cNvPicPr/>
          <p:nvPr/>
        </p:nvPicPr>
        <p:blipFill>
          <a:blip r:embed="rId2" cstate="print"/>
          <a:srcRect l="30889" t="26836" r="28717" b="24576"/>
          <a:stretch>
            <a:fillRect/>
          </a:stretch>
        </p:blipFill>
        <p:spPr bwMode="auto">
          <a:xfrm>
            <a:off x="467544" y="2348880"/>
            <a:ext cx="201622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51520" y="863714"/>
            <a:ext cx="51845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dirty="0" smtClean="0"/>
              <a:t>Destrucción de árboles infestados </a:t>
            </a:r>
            <a:endParaRPr lang="es-MX" sz="2500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69632" y="0"/>
            <a:ext cx="4978432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Acciones de manejo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412776"/>
            <a:ext cx="3605505" cy="20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4011437"/>
            <a:ext cx="2880320" cy="215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0004" y="3717032"/>
            <a:ext cx="360040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http://3.bp.blogspot.com/-jJNtdrA0J9Q/Tz1yQ3S0aLI/AAAAAAAAE6Q/5Y8SXQYlZr4/s640/P11002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944" y="1340768"/>
            <a:ext cx="2862904" cy="2317420"/>
          </a:xfrm>
          <a:prstGeom prst="rect">
            <a:avLst/>
          </a:prstGeom>
          <a:noFill/>
        </p:spPr>
      </p:pic>
      <p:sp>
        <p:nvSpPr>
          <p:cNvPr id="11" name="10 Flecha a la derecha con bandas"/>
          <p:cNvSpPr/>
          <p:nvPr/>
        </p:nvSpPr>
        <p:spPr>
          <a:xfrm>
            <a:off x="3275856" y="1988840"/>
            <a:ext cx="1584176" cy="648072"/>
          </a:xfrm>
          <a:prstGeom prst="stripedRightArrow">
            <a:avLst/>
          </a:prstGeom>
          <a:solidFill>
            <a:srgbClr val="FFC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Flecha a la derecha con bandas"/>
          <p:cNvSpPr/>
          <p:nvPr/>
        </p:nvSpPr>
        <p:spPr>
          <a:xfrm>
            <a:off x="3275856" y="4581128"/>
            <a:ext cx="1584176" cy="648072"/>
          </a:xfrm>
          <a:prstGeom prst="stripedRightArrow">
            <a:avLst/>
          </a:prstGeom>
          <a:solidFill>
            <a:srgbClr val="FFC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6" cstate="print"/>
          <a:srcRect l="31318" t="29864" r="30220" b="7865"/>
          <a:stretch>
            <a:fillRect/>
          </a:stretch>
        </p:blipFill>
        <p:spPr bwMode="auto">
          <a:xfrm>
            <a:off x="2949224" y="2572440"/>
            <a:ext cx="2153529" cy="20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15" name="14 Conector recto"/>
          <p:cNvCxnSpPr/>
          <p:nvPr/>
        </p:nvCxnSpPr>
        <p:spPr>
          <a:xfrm flipH="1">
            <a:off x="3419872" y="2852936"/>
            <a:ext cx="1224136" cy="1368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 flipH="1" flipV="1">
            <a:off x="3491880" y="2852936"/>
            <a:ext cx="1296144" cy="1368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Rectángulo"/>
          <p:cNvSpPr/>
          <p:nvPr/>
        </p:nvSpPr>
        <p:spPr>
          <a:xfrm>
            <a:off x="323528" y="6095037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</a:rPr>
              <a:t>Fotografías</a:t>
            </a:r>
            <a:r>
              <a:rPr lang="en-US" b="1" dirty="0" smtClean="0">
                <a:solidFill>
                  <a:srgbClr val="002060"/>
                </a:solidFill>
              </a:rPr>
              <a:t>: Jeffrey </a:t>
            </a:r>
            <a:r>
              <a:rPr lang="en-US" b="1" dirty="0" err="1" smtClean="0">
                <a:solidFill>
                  <a:srgbClr val="002060"/>
                </a:solidFill>
              </a:rPr>
              <a:t>Eickwort</a:t>
            </a:r>
            <a:r>
              <a:rPr lang="en-US" b="1" dirty="0" smtClean="0">
                <a:solidFill>
                  <a:srgbClr val="002060"/>
                </a:solidFill>
              </a:rPr>
              <a:t>, Biologist and Supervisor -Forest Health Section-Florida Forest Service</a:t>
            </a:r>
            <a:endParaRPr lang="es-MX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46392" y="0"/>
            <a:ext cx="5482488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Acciones de manejo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2008" y="1209526"/>
            <a:ext cx="3347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solidFill>
                  <a:srgbClr val="C00000"/>
                </a:solidFill>
              </a:rPr>
              <a:t>Realizar podas (otoño ó invierno)-insecticidas de contacto y de actividad </a:t>
            </a:r>
            <a:r>
              <a:rPr lang="es-MX" dirty="0" smtClean="0">
                <a:solidFill>
                  <a:srgbClr val="C00000"/>
                </a:solidFill>
              </a:rPr>
              <a:t>residual. </a:t>
            </a:r>
            <a:endParaRPr lang="es-MX" dirty="0">
              <a:solidFill>
                <a:srgbClr val="C00000"/>
              </a:solidFill>
            </a:endParaRPr>
          </a:p>
        </p:txBody>
      </p:sp>
      <p:pic>
        <p:nvPicPr>
          <p:cNvPr id="50178" name="Picture 2" descr="http://4.bp.blogspot.com/__AwPz_HAxzQ/SBd-Vz6jkII/AAAAAAAABXw/A7MofPxi2B8/s400/VIAJE+MEXICO+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204864"/>
            <a:ext cx="5472608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46392" y="0"/>
            <a:ext cx="5482488" cy="7647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Acciones de manejo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6024" y="1267013"/>
            <a:ext cx="33478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 smtClean="0">
                <a:solidFill>
                  <a:srgbClr val="002060"/>
                </a:solidFill>
              </a:rPr>
              <a:t>Control químico</a:t>
            </a:r>
          </a:p>
          <a:p>
            <a:pPr algn="just"/>
            <a:endParaRPr lang="es-MX" sz="2000" dirty="0" smtClean="0">
              <a:solidFill>
                <a:srgbClr val="002060"/>
              </a:solidFill>
            </a:endParaRPr>
          </a:p>
          <a:p>
            <a:pPr algn="just"/>
            <a:r>
              <a:rPr lang="es-MX" sz="2000" dirty="0" smtClean="0">
                <a:solidFill>
                  <a:srgbClr val="002060"/>
                </a:solidFill>
              </a:rPr>
              <a:t>Insecticida sistémico</a:t>
            </a:r>
          </a:p>
          <a:p>
            <a:pPr algn="just">
              <a:buFont typeface="Wingdings" pitchFamily="2" charset="2"/>
              <a:buChar char="§"/>
            </a:pPr>
            <a:r>
              <a:rPr lang="es-MX" sz="2000" dirty="0" err="1" smtClean="0">
                <a:solidFill>
                  <a:srgbClr val="002060"/>
                </a:solidFill>
              </a:rPr>
              <a:t>Imidacloprid</a:t>
            </a:r>
            <a:endParaRPr lang="es-MX" sz="2000" dirty="0" smtClean="0">
              <a:solidFill>
                <a:srgbClr val="002060"/>
              </a:solidFill>
            </a:endParaRPr>
          </a:p>
          <a:p>
            <a:pPr algn="just"/>
            <a:endParaRPr lang="es-MX" sz="2000" dirty="0" smtClean="0">
              <a:solidFill>
                <a:srgbClr val="002060"/>
              </a:solidFill>
            </a:endParaRPr>
          </a:p>
          <a:p>
            <a:pPr algn="just"/>
            <a:endParaRPr lang="es-MX" sz="2000" dirty="0" smtClean="0">
              <a:solidFill>
                <a:srgbClr val="002060"/>
              </a:solidFill>
            </a:endParaRPr>
          </a:p>
          <a:p>
            <a:pPr algn="just"/>
            <a:endParaRPr lang="es-MX" sz="2000" dirty="0" smtClean="0">
              <a:solidFill>
                <a:srgbClr val="002060"/>
              </a:solidFill>
            </a:endParaRPr>
          </a:p>
          <a:p>
            <a:pPr algn="just"/>
            <a:endParaRPr lang="es-MX" sz="2000" dirty="0" smtClean="0">
              <a:solidFill>
                <a:srgbClr val="002060"/>
              </a:solidFill>
            </a:endParaRPr>
          </a:p>
          <a:p>
            <a:pPr algn="just"/>
            <a:endParaRPr lang="es-MX" sz="2000" dirty="0" smtClean="0">
              <a:solidFill>
                <a:srgbClr val="002060"/>
              </a:solidFill>
            </a:endParaRPr>
          </a:p>
          <a:p>
            <a:pPr algn="just"/>
            <a:endParaRPr lang="es-MX" sz="2000" dirty="0" smtClean="0">
              <a:solidFill>
                <a:srgbClr val="002060"/>
              </a:solidFill>
            </a:endParaRPr>
          </a:p>
          <a:p>
            <a:pPr algn="just"/>
            <a:r>
              <a:rPr lang="es-MX" sz="2000" dirty="0" smtClean="0">
                <a:solidFill>
                  <a:srgbClr val="002060"/>
                </a:solidFill>
              </a:rPr>
              <a:t>Insecticida de contacto</a:t>
            </a:r>
          </a:p>
          <a:p>
            <a:pPr algn="just">
              <a:buFont typeface="Wingdings" pitchFamily="2" charset="2"/>
              <a:buChar char="§"/>
            </a:pPr>
            <a:r>
              <a:rPr lang="es-MX" sz="2000" dirty="0" err="1" smtClean="0">
                <a:solidFill>
                  <a:srgbClr val="002060"/>
                </a:solidFill>
              </a:rPr>
              <a:t>Fenpropatrin</a:t>
            </a:r>
            <a:endParaRPr lang="es-MX" sz="2000" dirty="0" smtClean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§"/>
            </a:pPr>
            <a:r>
              <a:rPr lang="es-MX" sz="2000" dirty="0" err="1" smtClean="0">
                <a:solidFill>
                  <a:srgbClr val="002060"/>
                </a:solidFill>
              </a:rPr>
              <a:t>Malation</a:t>
            </a:r>
            <a:r>
              <a:rPr lang="es-MX" sz="2000" dirty="0" smtClean="0">
                <a:solidFill>
                  <a:srgbClr val="002060"/>
                </a:solidFill>
              </a:rPr>
              <a:t> 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860032" y="1268760"/>
            <a:ext cx="40324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 smtClean="0">
                <a:solidFill>
                  <a:srgbClr val="C00000"/>
                </a:solidFill>
              </a:rPr>
              <a:t>Control químico</a:t>
            </a:r>
          </a:p>
          <a:p>
            <a:pPr algn="just"/>
            <a:endParaRPr lang="es-MX" sz="2000" dirty="0" smtClean="0">
              <a:solidFill>
                <a:srgbClr val="C00000"/>
              </a:solidFill>
            </a:endParaRPr>
          </a:p>
          <a:p>
            <a:pPr algn="just"/>
            <a:r>
              <a:rPr lang="es-MX" sz="2000" dirty="0" smtClean="0">
                <a:solidFill>
                  <a:srgbClr val="C00000"/>
                </a:solidFill>
              </a:rPr>
              <a:t>Fungicida</a:t>
            </a:r>
          </a:p>
          <a:p>
            <a:pPr algn="just">
              <a:buFont typeface="Wingdings" pitchFamily="2" charset="2"/>
              <a:buChar char="§"/>
            </a:pPr>
            <a:r>
              <a:rPr lang="es-MX" sz="2000" dirty="0" err="1" smtClean="0">
                <a:solidFill>
                  <a:srgbClr val="C00000"/>
                </a:solidFill>
              </a:rPr>
              <a:t>Propiconazol</a:t>
            </a:r>
            <a:r>
              <a:rPr lang="es-MX" sz="2000" dirty="0" smtClean="0">
                <a:solidFill>
                  <a:srgbClr val="C00000"/>
                </a:solidFill>
              </a:rPr>
              <a:t> </a:t>
            </a:r>
          </a:p>
          <a:p>
            <a:pPr algn="just">
              <a:buFont typeface="Wingdings" pitchFamily="2" charset="2"/>
              <a:buChar char="§"/>
            </a:pPr>
            <a:r>
              <a:rPr lang="es-MX" sz="2000" dirty="0" err="1" smtClean="0">
                <a:solidFill>
                  <a:srgbClr val="C00000"/>
                </a:solidFill>
              </a:rPr>
              <a:t>Thiabendazol</a:t>
            </a:r>
            <a:r>
              <a:rPr lang="es-MX" sz="2000" dirty="0" smtClean="0">
                <a:solidFill>
                  <a:srgbClr val="C00000"/>
                </a:solidFill>
              </a:rPr>
              <a:t> </a:t>
            </a:r>
          </a:p>
          <a:p>
            <a:pPr algn="just">
              <a:buFont typeface="Wingdings" pitchFamily="2" charset="2"/>
              <a:buChar char="§"/>
            </a:pPr>
            <a:endParaRPr lang="es-MX" sz="2000" dirty="0" smtClean="0">
              <a:solidFill>
                <a:srgbClr val="C00000"/>
              </a:solidFill>
            </a:endParaRPr>
          </a:p>
          <a:p>
            <a:pPr algn="just">
              <a:buFont typeface="Wingdings" pitchFamily="2" charset="2"/>
              <a:buChar char="§"/>
            </a:pPr>
            <a:endParaRPr lang="es-MX" sz="2000" dirty="0" smtClean="0">
              <a:solidFill>
                <a:srgbClr val="C00000"/>
              </a:solidFill>
            </a:endParaRPr>
          </a:p>
          <a:p>
            <a:pPr algn="just">
              <a:buFont typeface="Wingdings" pitchFamily="2" charset="2"/>
              <a:buChar char="§"/>
            </a:pPr>
            <a:endParaRPr lang="es-MX" sz="2000" dirty="0" smtClean="0">
              <a:solidFill>
                <a:srgbClr val="C00000"/>
              </a:solidFill>
            </a:endParaRPr>
          </a:p>
          <a:p>
            <a:pPr algn="just">
              <a:buFont typeface="Wingdings" pitchFamily="2" charset="2"/>
              <a:buChar char="§"/>
            </a:pPr>
            <a:endParaRPr lang="es-MX" sz="2000" dirty="0" smtClean="0">
              <a:solidFill>
                <a:srgbClr val="C00000"/>
              </a:solidFill>
            </a:endParaRPr>
          </a:p>
          <a:p>
            <a:pPr algn="just">
              <a:buFont typeface="Wingdings" pitchFamily="2" charset="2"/>
              <a:buChar char="§"/>
            </a:pPr>
            <a:endParaRPr lang="es-MX" sz="2000" dirty="0" smtClean="0">
              <a:solidFill>
                <a:srgbClr val="C00000"/>
              </a:solidFill>
            </a:endParaRPr>
          </a:p>
          <a:p>
            <a:pPr algn="just"/>
            <a:endParaRPr lang="es-MX" sz="2000" dirty="0" smtClean="0">
              <a:solidFill>
                <a:srgbClr val="C00000"/>
              </a:solidFill>
            </a:endParaRPr>
          </a:p>
          <a:p>
            <a:pPr algn="just">
              <a:buFont typeface="Wingdings" pitchFamily="2" charset="2"/>
              <a:buChar char="§"/>
            </a:pPr>
            <a:endParaRPr lang="es-MX" sz="2000" dirty="0" smtClean="0">
              <a:solidFill>
                <a:srgbClr val="C00000"/>
              </a:solidFill>
            </a:endParaRPr>
          </a:p>
          <a:p>
            <a:pPr algn="just"/>
            <a:r>
              <a:rPr lang="es-MX" sz="2000" dirty="0" smtClean="0">
                <a:solidFill>
                  <a:srgbClr val="C00000"/>
                </a:solidFill>
              </a:rPr>
              <a:t>Para el 2011, en USA se autorizó el uso de </a:t>
            </a:r>
            <a:r>
              <a:rPr lang="es-MX" sz="2000" dirty="0" err="1" smtClean="0">
                <a:solidFill>
                  <a:srgbClr val="C00000"/>
                </a:solidFill>
              </a:rPr>
              <a:t>propiconazol</a:t>
            </a:r>
            <a:r>
              <a:rPr lang="es-MX" sz="2000" dirty="0" smtClean="0">
                <a:solidFill>
                  <a:srgbClr val="C00000"/>
                </a:solidFill>
              </a:rPr>
              <a:t> (EPA, 2011).</a:t>
            </a:r>
          </a:p>
          <a:p>
            <a:pPr algn="just"/>
            <a:endParaRPr lang="es-MX" sz="2000" dirty="0" smtClean="0">
              <a:solidFill>
                <a:srgbClr val="C00000"/>
              </a:solidFill>
            </a:endParaRPr>
          </a:p>
        </p:txBody>
      </p:sp>
      <p:pic>
        <p:nvPicPr>
          <p:cNvPr id="51202" name="Picture 2" descr="http://www.vecol.com.co/sitio/imagesProductos/Difenopropiconazol.jpg"/>
          <p:cNvPicPr>
            <a:picLocks noChangeAspect="1" noChangeArrowheads="1"/>
          </p:cNvPicPr>
          <p:nvPr/>
        </p:nvPicPr>
        <p:blipFill>
          <a:blip r:embed="rId2" cstate="print"/>
          <a:srcRect l="26951" r="28130"/>
          <a:stretch>
            <a:fillRect/>
          </a:stretch>
        </p:blipFill>
        <p:spPr bwMode="auto">
          <a:xfrm>
            <a:off x="7164288" y="1939652"/>
            <a:ext cx="1440160" cy="2137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04" name="Picture 4" descr="http://www.willowoodusa.com/wp-content/uploads/2011/03/imidacloprid-4SC-box-ju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8169" y="2668885"/>
            <a:ext cx="2351823" cy="155220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1206" name="Picture 6" descr="http://agrijar.com.mx/tienda/images/agrijar2%20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5301208"/>
            <a:ext cx="1621862" cy="122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46392" y="0"/>
            <a:ext cx="5482488" cy="7647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Acciones de manejo del complejo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Escarabajo  ambrosia del laurel rojo.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448272" y="2133144"/>
            <a:ext cx="4067944" cy="201593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500" dirty="0" smtClean="0"/>
              <a:t>Control genético</a:t>
            </a:r>
          </a:p>
          <a:p>
            <a:pPr algn="ctr"/>
            <a:endParaRPr lang="es-MX" sz="2500" dirty="0" smtClean="0"/>
          </a:p>
          <a:p>
            <a:pPr algn="ctr"/>
            <a:endParaRPr lang="es-MX" sz="2500" dirty="0" smtClean="0"/>
          </a:p>
          <a:p>
            <a:pPr algn="ctr"/>
            <a:r>
              <a:rPr lang="es-MX" sz="2500" dirty="0" smtClean="0"/>
              <a:t>No se tienen registros de variedades resistentes.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0040" t="22958" r="60982" b="11407"/>
          <a:stretch>
            <a:fillRect/>
          </a:stretch>
        </p:blipFill>
        <p:spPr bwMode="auto">
          <a:xfrm>
            <a:off x="4788024" y="870620"/>
            <a:ext cx="4248472" cy="5701557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5" name="4 CuadroTexto"/>
          <p:cNvSpPr txBox="1"/>
          <p:nvPr/>
        </p:nvSpPr>
        <p:spPr>
          <a:xfrm rot="18522595">
            <a:off x="532500" y="2738515"/>
            <a:ext cx="3787339" cy="124649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es-MX" sz="7500" dirty="0" smtClean="0">
                <a:solidFill>
                  <a:srgbClr val="FFFF00"/>
                </a:solidFill>
              </a:rPr>
              <a:t>GRACIAS</a:t>
            </a:r>
            <a:endParaRPr lang="es-MX" sz="75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-36512" y="-72008"/>
            <a:ext cx="5760640" cy="105273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Origen, detección y dispersión del 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Escarabajo Ambrosia del laurel rojo y </a:t>
            </a:r>
            <a:r>
              <a:rPr lang="es-MX" sz="2000" b="1" i="1" dirty="0" err="1" smtClean="0">
                <a:latin typeface="Arial" pitchFamily="34" charset="0"/>
                <a:cs typeface="Arial" pitchFamily="34" charset="0"/>
              </a:rPr>
              <a:t>Raffaelea</a:t>
            </a:r>
            <a:r>
              <a:rPr lang="es-MX" sz="2000" b="1" i="1" dirty="0" smtClean="0">
                <a:latin typeface="Arial" pitchFamily="34" charset="0"/>
                <a:cs typeface="Arial" pitchFamily="34" charset="0"/>
              </a:rPr>
              <a:t> lauricola</a:t>
            </a:r>
            <a:endParaRPr lang="es-MX" sz="2000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 descr="http://4.bp.blogspot.com/-fLZQgl7KJR8/TZ2o7Zvr-TI/AAAAAAAAA0w/5izbeU3FblM/s1600/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357298"/>
            <a:ext cx="6143668" cy="4500594"/>
          </a:xfrm>
          <a:prstGeom prst="rect">
            <a:avLst/>
          </a:prstGeom>
          <a:noFill/>
        </p:spPr>
      </p:pic>
      <p:sp>
        <p:nvSpPr>
          <p:cNvPr id="7" name="6 Flecha derecha"/>
          <p:cNvSpPr/>
          <p:nvPr/>
        </p:nvSpPr>
        <p:spPr>
          <a:xfrm rot="1495835">
            <a:off x="4802389" y="3459994"/>
            <a:ext cx="2319852" cy="188949"/>
          </a:xfrm>
          <a:prstGeom prst="rightArrow">
            <a:avLst/>
          </a:prstGeom>
          <a:solidFill>
            <a:srgbClr val="FFFF00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CuadroTexto"/>
          <p:cNvSpPr txBox="1"/>
          <p:nvPr/>
        </p:nvSpPr>
        <p:spPr>
          <a:xfrm>
            <a:off x="7072330" y="3585993"/>
            <a:ext cx="1748142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b="1" dirty="0" smtClean="0">
                <a:solidFill>
                  <a:srgbClr val="008000"/>
                </a:solidFill>
              </a:rPr>
              <a:t>India</a:t>
            </a:r>
          </a:p>
          <a:p>
            <a:pPr marL="342900" indent="-342900">
              <a:buFont typeface="+mj-lt"/>
              <a:buAutoNum type="arabicPeriod"/>
            </a:pPr>
            <a:r>
              <a:rPr lang="es-MX" b="1" dirty="0" smtClean="0">
                <a:solidFill>
                  <a:srgbClr val="008000"/>
                </a:solidFill>
              </a:rPr>
              <a:t>Japón</a:t>
            </a:r>
          </a:p>
          <a:p>
            <a:pPr marL="342900" indent="-342900">
              <a:buFont typeface="+mj-lt"/>
              <a:buAutoNum type="arabicPeriod"/>
            </a:pPr>
            <a:r>
              <a:rPr lang="es-MX" b="1" dirty="0" smtClean="0">
                <a:solidFill>
                  <a:srgbClr val="008000"/>
                </a:solidFill>
              </a:rPr>
              <a:t>Myanmar</a:t>
            </a:r>
          </a:p>
          <a:p>
            <a:pPr marL="342900" indent="-342900">
              <a:buFont typeface="+mj-lt"/>
              <a:buAutoNum type="arabicPeriod"/>
            </a:pPr>
            <a:r>
              <a:rPr lang="es-MX" b="1" dirty="0" smtClean="0">
                <a:solidFill>
                  <a:srgbClr val="008000"/>
                </a:solidFill>
              </a:rPr>
              <a:t>Taiwán</a:t>
            </a:r>
          </a:p>
          <a:p>
            <a:pPr marL="342900" indent="-342900">
              <a:buFont typeface="+mj-lt"/>
              <a:buAutoNum type="arabicPeriod"/>
            </a:pPr>
            <a:r>
              <a:rPr lang="es-MX" b="1" dirty="0" smtClean="0">
                <a:solidFill>
                  <a:srgbClr val="008000"/>
                </a:solidFill>
              </a:rPr>
              <a:t>Bangladesh </a:t>
            </a:r>
          </a:p>
        </p:txBody>
      </p:sp>
      <p:pic>
        <p:nvPicPr>
          <p:cNvPr id="4102" name="Picture 6" descr="http://www.freshfromflorida.com/pi/caps/images/xyleborus-glabratus_mike-thomas_dpi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76397">
            <a:off x="4292158" y="1482925"/>
            <a:ext cx="2601130" cy="173344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1" name="10 CuadroTexto"/>
          <p:cNvSpPr txBox="1"/>
          <p:nvPr/>
        </p:nvSpPr>
        <p:spPr>
          <a:xfrm>
            <a:off x="285720" y="1357298"/>
            <a:ext cx="178595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FF0000"/>
                </a:solidFill>
              </a:rPr>
              <a:t>Port </a:t>
            </a:r>
            <a:r>
              <a:rPr lang="es-MX" dirty="0" err="1" smtClean="0">
                <a:solidFill>
                  <a:srgbClr val="FF0000"/>
                </a:solidFill>
              </a:rPr>
              <a:t>Wentworth</a:t>
            </a:r>
            <a:r>
              <a:rPr lang="es-MX" dirty="0" smtClean="0">
                <a:solidFill>
                  <a:srgbClr val="FF0000"/>
                </a:solidFill>
              </a:rPr>
              <a:t>,</a:t>
            </a:r>
          </a:p>
          <a:p>
            <a:r>
              <a:rPr lang="es-MX" dirty="0" smtClean="0">
                <a:solidFill>
                  <a:srgbClr val="FF0000"/>
                </a:solidFill>
              </a:rPr>
              <a:t>Georgia en 2002</a:t>
            </a:r>
            <a:endParaRPr lang="es-MX" dirty="0">
              <a:solidFill>
                <a:srgbClr val="FF0000"/>
              </a:solidFill>
            </a:endParaRPr>
          </a:p>
        </p:txBody>
      </p:sp>
      <p:pic>
        <p:nvPicPr>
          <p:cNvPr id="4104" name="Picture 8" descr="http://www.fs.fed.us/r8/foresthealth/laurelwilt/images/pathogen_imageB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2227378"/>
            <a:ext cx="1891588" cy="120162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4106" name="Picture 10" descr="http://images.bugwood.org/images/768x512/5383215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b="21538"/>
          <a:stretch>
            <a:fillRect/>
          </a:stretch>
        </p:blipFill>
        <p:spPr bwMode="auto">
          <a:xfrm>
            <a:off x="4786314" y="3929066"/>
            <a:ext cx="1754830" cy="207167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10" cstate="print">
            <a:lum contrast="40000"/>
          </a:blip>
          <a:srcRect l="30801" t="29310" r="16396" b="39655"/>
          <a:stretch>
            <a:fillRect/>
          </a:stretch>
        </p:blipFill>
        <p:spPr bwMode="auto">
          <a:xfrm>
            <a:off x="1907704" y="1052736"/>
            <a:ext cx="2592288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35496" y="0"/>
            <a:ext cx="6840760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Dispersión del escarabajo ambrosia 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es-MX" sz="2000" dirty="0" smtClean="0">
                <a:latin typeface="Arial" charset="0"/>
                <a:cs typeface="Arial" charset="0"/>
              </a:rPr>
              <a:t>del laurel rojo y </a:t>
            </a:r>
            <a:r>
              <a:rPr lang="es-MX" sz="2000" i="1" dirty="0" err="1" smtClean="0">
                <a:latin typeface="Arial" charset="0"/>
                <a:cs typeface="Arial" charset="0"/>
              </a:rPr>
              <a:t>Raffaelea</a:t>
            </a:r>
            <a:r>
              <a:rPr lang="es-MX" sz="2000" i="1" dirty="0" smtClean="0">
                <a:latin typeface="Arial" charset="0"/>
                <a:cs typeface="Arial" charset="0"/>
              </a:rPr>
              <a:t> lauricola</a:t>
            </a:r>
            <a:endParaRPr lang="es-MX" sz="2000" dirty="0" smtClean="0">
              <a:latin typeface="Arial" charset="0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764705"/>
            <a:ext cx="704647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3" cstate="print"/>
          <a:srcRect l="34988" t="23719" r="35166" b="14679"/>
          <a:stretch>
            <a:fillRect/>
          </a:stretch>
        </p:blipFill>
        <p:spPr bwMode="auto">
          <a:xfrm>
            <a:off x="683568" y="764704"/>
            <a:ext cx="698477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 l="50336" t="38080" r="36433" b="55836"/>
          <a:stretch>
            <a:fillRect/>
          </a:stretch>
        </p:blipFill>
        <p:spPr bwMode="auto">
          <a:xfrm>
            <a:off x="4283968" y="2029784"/>
            <a:ext cx="309634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-36512" y="0"/>
            <a:ext cx="5616624" cy="69269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Dispersión del escarabajo ambrosia 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s-MX" sz="2000" b="1" dirty="0" smtClean="0">
                <a:latin typeface="Arial" charset="0"/>
                <a:cs typeface="Arial" charset="0"/>
              </a:rPr>
              <a:t>del laurel rojo y </a:t>
            </a:r>
            <a:r>
              <a:rPr lang="es-MX" sz="2000" b="1" i="1" dirty="0" err="1" smtClean="0">
                <a:latin typeface="Arial" charset="0"/>
                <a:cs typeface="Arial" charset="0"/>
              </a:rPr>
              <a:t>Raffaelea</a:t>
            </a:r>
            <a:r>
              <a:rPr lang="es-MX" sz="2000" b="1" i="1" dirty="0" smtClean="0">
                <a:latin typeface="Arial" charset="0"/>
                <a:cs typeface="Arial" charset="0"/>
              </a:rPr>
              <a:t> lauricola </a:t>
            </a:r>
            <a:r>
              <a:rPr lang="es-MX" sz="2000" b="1" dirty="0" smtClean="0">
                <a:latin typeface="Arial" charset="0"/>
                <a:cs typeface="Arial" charset="0"/>
              </a:rPr>
              <a:t>2002-2012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" y="908719"/>
            <a:ext cx="9143645" cy="561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2" cstate="print"/>
          <a:srcRect l="15159" t="14407" r="20803" b="28505"/>
          <a:stretch>
            <a:fillRect/>
          </a:stretch>
        </p:blipFill>
        <p:spPr bwMode="auto">
          <a:xfrm>
            <a:off x="3995936" y="980728"/>
            <a:ext cx="475252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  <a:softEdge rad="317500"/>
          </a:effectLst>
        </p:spPr>
      </p:pic>
      <p:sp>
        <p:nvSpPr>
          <p:cNvPr id="6" name="5 CuadroTexto"/>
          <p:cNvSpPr txBox="1"/>
          <p:nvPr/>
        </p:nvSpPr>
        <p:spPr>
          <a:xfrm>
            <a:off x="0" y="0"/>
            <a:ext cx="5436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Arial" pitchFamily="34" charset="0"/>
                <a:cs typeface="Arial" pitchFamily="34" charset="0"/>
              </a:rPr>
              <a:t>Importancia mundial del complejo </a:t>
            </a:r>
            <a:r>
              <a:rPr lang="es-MX" sz="2000" b="1" i="1" dirty="0" err="1" smtClean="0">
                <a:latin typeface="Arial" pitchFamily="34" charset="0"/>
                <a:cs typeface="Arial" pitchFamily="34" charset="0"/>
              </a:rPr>
              <a:t>Raffaelea</a:t>
            </a:r>
            <a:r>
              <a:rPr lang="es-MX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b="1" i="1" dirty="0" err="1" smtClean="0">
                <a:latin typeface="Arial" pitchFamily="34" charset="0"/>
                <a:cs typeface="Arial" pitchFamily="34" charset="0"/>
              </a:rPr>
              <a:t>lauricola-Xyleborus</a:t>
            </a:r>
            <a:r>
              <a:rPr lang="es-MX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b="1" i="1" dirty="0" err="1" smtClean="0">
                <a:latin typeface="Arial" pitchFamily="34" charset="0"/>
                <a:cs typeface="Arial" pitchFamily="34" charset="0"/>
              </a:rPr>
              <a:t>glabratus</a:t>
            </a:r>
            <a:r>
              <a:rPr lang="es-MX" sz="2000" b="1" i="1" dirty="0" smtClean="0">
                <a:latin typeface="Arial" pitchFamily="34" charset="0"/>
                <a:cs typeface="Arial" pitchFamily="34" charset="0"/>
              </a:rPr>
              <a:t>. </a:t>
            </a:r>
            <a:endParaRPr lang="es-MX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716016" y="5363924"/>
            <a:ext cx="36004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002060"/>
                </a:solidFill>
              </a:rPr>
              <a:t>Fuente: DARP, 2012.</a:t>
            </a:r>
            <a:endParaRPr lang="es-MX" b="1" dirty="0">
              <a:solidFill>
                <a:srgbClr val="002060"/>
              </a:solidFill>
            </a:endParaRPr>
          </a:p>
        </p:txBody>
      </p:sp>
      <p:sp>
        <p:nvSpPr>
          <p:cNvPr id="8" name="CuadroTexto 4"/>
          <p:cNvSpPr txBox="1">
            <a:spLocks noChangeArrowheads="1"/>
          </p:cNvSpPr>
          <p:nvPr/>
        </p:nvSpPr>
        <p:spPr bwMode="auto">
          <a:xfrm>
            <a:off x="35496" y="1052736"/>
            <a:ext cx="4608512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MX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 una especie invasora</a:t>
            </a:r>
          </a:p>
          <a:p>
            <a:pPr algn="just"/>
            <a:endParaRPr lang="es-MX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Fitopatógeno de árboles altamente agresivo, que está dispersándose rápidamente.</a:t>
            </a:r>
          </a:p>
          <a:p>
            <a:pPr algn="just"/>
            <a:endParaRPr lang="es-MX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 velocidad de dispersión  del escarabajo se estima en cerca de 20 millas por año, sin la ayuda de los seres humanos.</a:t>
            </a:r>
          </a:p>
          <a:p>
            <a:pPr algn="just"/>
            <a:endParaRPr lang="es-MX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 hongo se moviliza en forma sistémica a </a:t>
            </a:r>
            <a:r>
              <a:rPr lang="es-MX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través </a:t>
            </a:r>
            <a:r>
              <a:rPr lang="es-MX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 los vasos conductores de sus hospedantes, causando una marchitéz de origen vascular</a:t>
            </a:r>
          </a:p>
          <a:p>
            <a:pPr algn="just"/>
            <a:endParaRPr lang="es-MX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 enfermedad mata hasta al 95 por ciento de los árboles infectados.</a:t>
            </a:r>
          </a:p>
          <a:p>
            <a:pPr algn="just"/>
            <a:endParaRPr lang="es-MX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Pérdidas ambientales y económicas superiores al 80% en áreas naturales con laurel rojo (</a:t>
            </a:r>
            <a:r>
              <a:rPr lang="es-MX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Persea borbonia L</a:t>
            </a:r>
            <a:r>
              <a:rPr lang="es-MX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s-MX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8451305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sp>
        <p:nvSpPr>
          <p:cNvPr id="5" name="4 CuadroTexto"/>
          <p:cNvSpPr txBox="1"/>
          <p:nvPr/>
        </p:nvSpPr>
        <p:spPr>
          <a:xfrm>
            <a:off x="0" y="0"/>
            <a:ext cx="5436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Arial" pitchFamily="34" charset="0"/>
                <a:cs typeface="Arial" pitchFamily="34" charset="0"/>
              </a:rPr>
              <a:t>Importancia mundial del complejo </a:t>
            </a:r>
            <a:r>
              <a:rPr lang="es-MX" sz="2000" b="1" i="1" dirty="0" err="1" smtClean="0">
                <a:latin typeface="Arial" pitchFamily="34" charset="0"/>
                <a:cs typeface="Arial" pitchFamily="34" charset="0"/>
              </a:rPr>
              <a:t>Raffaelea</a:t>
            </a:r>
            <a:r>
              <a:rPr lang="es-MX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b="1" i="1" dirty="0" err="1" smtClean="0">
                <a:latin typeface="Arial" pitchFamily="34" charset="0"/>
                <a:cs typeface="Arial" pitchFamily="34" charset="0"/>
              </a:rPr>
              <a:t>lauricola-Xyleborus</a:t>
            </a:r>
            <a:r>
              <a:rPr lang="es-MX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b="1" i="1" dirty="0" err="1" smtClean="0">
                <a:latin typeface="Arial" pitchFamily="34" charset="0"/>
                <a:cs typeface="Arial" pitchFamily="34" charset="0"/>
              </a:rPr>
              <a:t>glabratus</a:t>
            </a:r>
            <a:r>
              <a:rPr lang="es-MX" sz="2000" b="1" i="1" dirty="0" smtClean="0">
                <a:latin typeface="Arial" pitchFamily="34" charset="0"/>
                <a:cs typeface="Arial" pitchFamily="34" charset="0"/>
              </a:rPr>
              <a:t>. </a:t>
            </a:r>
            <a:endParaRPr lang="es-MX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65168" y="6194341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solidFill>
                  <a:srgbClr val="008000"/>
                </a:solidFill>
              </a:rPr>
              <a:t>Principales productores de aguacate a nivel mundial (FAOSTAT</a:t>
            </a:r>
            <a:r>
              <a:rPr lang="es-MX" b="1" dirty="0" smtClean="0">
                <a:solidFill>
                  <a:srgbClr val="008000"/>
                </a:solidFill>
              </a:rPr>
              <a:t>, 2012</a:t>
            </a:r>
            <a:r>
              <a:rPr lang="es-MX" b="1" dirty="0" smtClean="0">
                <a:solidFill>
                  <a:srgbClr val="008000"/>
                </a:solidFill>
              </a:rPr>
              <a:t>).</a:t>
            </a:r>
            <a:endParaRPr lang="es-MX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2021</TotalTime>
  <Words>1459</Words>
  <Application>Microsoft Office PowerPoint</Application>
  <PresentationFormat>Presentación en pantalla (4:3)</PresentationFormat>
  <Paragraphs>319</Paragraphs>
  <Slides>44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5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hugo.rodriguez</dc:creator>
  <cp:lastModifiedBy>SONIA</cp:lastModifiedBy>
  <cp:revision>196</cp:revision>
  <dcterms:created xsi:type="dcterms:W3CDTF">2012-12-19T05:21:11Z</dcterms:created>
  <dcterms:modified xsi:type="dcterms:W3CDTF">2013-06-10T17:48:57Z</dcterms:modified>
</cp:coreProperties>
</file>